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83" r:id="rId16"/>
    <p:sldId id="270" r:id="rId17"/>
    <p:sldId id="271" r:id="rId18"/>
    <p:sldId id="272" r:id="rId19"/>
    <p:sldId id="277" r:id="rId20"/>
    <p:sldId id="273" r:id="rId21"/>
    <p:sldId id="274" r:id="rId22"/>
    <p:sldId id="275" r:id="rId23"/>
    <p:sldId id="276" r:id="rId24"/>
    <p:sldId id="278" r:id="rId25"/>
    <p:sldId id="279" r:id="rId26"/>
    <p:sldId id="280" r:id="rId27"/>
    <p:sldId id="281" r:id="rId28"/>
    <p:sldId id="28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120" y="5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36D7BF-F026-4137-9F03-FBE9B7A766B5}" type="datetimeFigureOut">
              <a:rPr lang="hu-HU" smtClean="0"/>
              <a:pPr/>
              <a:t>2023. 11. 21.</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782DB25-2E3B-44AA-ADDA-29EEA79178E5}" type="slidenum">
              <a:rPr lang="hu-HU" smtClean="0"/>
              <a:pPr/>
              <a:t>‹#›</a:t>
            </a:fld>
            <a:endParaRPr lang="hu-HU"/>
          </a:p>
        </p:txBody>
      </p:sp>
    </p:spTree>
    <p:extLst>
      <p:ext uri="{BB962C8B-B14F-4D97-AF65-F5344CB8AC3E}">
        <p14:creationId xmlns:p14="http://schemas.microsoft.com/office/powerpoint/2010/main" val="1108838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36D7BF-F026-4137-9F03-FBE9B7A766B5}" type="datetimeFigureOut">
              <a:rPr lang="hu-HU" smtClean="0"/>
              <a:pPr/>
              <a:t>2023. 11. 21.</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F782DB25-2E3B-44AA-ADDA-29EEA79178E5}" type="slidenum">
              <a:rPr lang="hu-HU" smtClean="0"/>
              <a:pPr/>
              <a:t>‹#›</a:t>
            </a:fld>
            <a:endParaRPr lang="hu-HU"/>
          </a:p>
        </p:txBody>
      </p:sp>
    </p:spTree>
    <p:extLst>
      <p:ext uri="{BB962C8B-B14F-4D97-AF65-F5344CB8AC3E}">
        <p14:creationId xmlns:p14="http://schemas.microsoft.com/office/powerpoint/2010/main" val="3776864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836D7BF-F026-4137-9F03-FBE9B7A766B5}" type="datetimeFigureOut">
              <a:rPr lang="hu-HU" smtClean="0"/>
              <a:pPr/>
              <a:t>2023. 11. 21.</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782DB25-2E3B-44AA-ADDA-29EEA79178E5}" type="slidenum">
              <a:rPr lang="hu-HU" smtClean="0"/>
              <a:pPr/>
              <a:t>‹#›</a:t>
            </a:fld>
            <a:endParaRPr lang="hu-HU"/>
          </a:p>
        </p:txBody>
      </p:sp>
    </p:spTree>
    <p:extLst>
      <p:ext uri="{BB962C8B-B14F-4D97-AF65-F5344CB8AC3E}">
        <p14:creationId xmlns:p14="http://schemas.microsoft.com/office/powerpoint/2010/main" val="172199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836D7BF-F026-4137-9F03-FBE9B7A766B5}" type="datetimeFigureOut">
              <a:rPr lang="hu-HU" smtClean="0"/>
              <a:pPr/>
              <a:t>2023. 11. 21.</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782DB25-2E3B-44AA-ADDA-29EEA79178E5}" type="slidenum">
              <a:rPr lang="hu-HU" smtClean="0"/>
              <a:pPr/>
              <a:t>‹#›</a:t>
            </a:fld>
            <a:endParaRPr lang="hu-HU"/>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637158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6D7BF-F026-4137-9F03-FBE9B7A766B5}" type="datetimeFigureOut">
              <a:rPr lang="hu-HU" smtClean="0"/>
              <a:pPr/>
              <a:t>2023. 11. 21.</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782DB25-2E3B-44AA-ADDA-29EEA79178E5}" type="slidenum">
              <a:rPr lang="hu-HU" smtClean="0"/>
              <a:pPr/>
              <a:t>‹#›</a:t>
            </a:fld>
            <a:endParaRPr lang="hu-HU"/>
          </a:p>
        </p:txBody>
      </p:sp>
    </p:spTree>
    <p:extLst>
      <p:ext uri="{BB962C8B-B14F-4D97-AF65-F5344CB8AC3E}">
        <p14:creationId xmlns:p14="http://schemas.microsoft.com/office/powerpoint/2010/main" val="1246794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36D7BF-F026-4137-9F03-FBE9B7A766B5}" type="datetimeFigureOut">
              <a:rPr lang="hu-HU" smtClean="0"/>
              <a:pPr/>
              <a:t>2023. 11. 21.</a:t>
            </a:fld>
            <a:endParaRPr lang="hu-HU"/>
          </a:p>
        </p:txBody>
      </p:sp>
      <p:sp>
        <p:nvSpPr>
          <p:cNvPr id="4"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782DB25-2E3B-44AA-ADDA-29EEA79178E5}" type="slidenum">
              <a:rPr lang="hu-HU" smtClean="0"/>
              <a:pPr/>
              <a:t>‹#›</a:t>
            </a:fld>
            <a:endParaRPr lang="hu-HU"/>
          </a:p>
        </p:txBody>
      </p:sp>
    </p:spTree>
    <p:extLst>
      <p:ext uri="{BB962C8B-B14F-4D97-AF65-F5344CB8AC3E}">
        <p14:creationId xmlns:p14="http://schemas.microsoft.com/office/powerpoint/2010/main" val="1605504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36D7BF-F026-4137-9F03-FBE9B7A766B5}" type="datetimeFigureOut">
              <a:rPr lang="hu-HU" smtClean="0"/>
              <a:pPr/>
              <a:t>2023. 11. 21.</a:t>
            </a:fld>
            <a:endParaRPr lang="hu-HU"/>
          </a:p>
        </p:txBody>
      </p:sp>
      <p:sp>
        <p:nvSpPr>
          <p:cNvPr id="4"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782DB25-2E3B-44AA-ADDA-29EEA79178E5}" type="slidenum">
              <a:rPr lang="hu-HU" smtClean="0"/>
              <a:pPr/>
              <a:t>‹#›</a:t>
            </a:fld>
            <a:endParaRPr lang="hu-HU"/>
          </a:p>
        </p:txBody>
      </p:sp>
    </p:spTree>
    <p:extLst>
      <p:ext uri="{BB962C8B-B14F-4D97-AF65-F5344CB8AC3E}">
        <p14:creationId xmlns:p14="http://schemas.microsoft.com/office/powerpoint/2010/main" val="3591561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36D7BF-F026-4137-9F03-FBE9B7A766B5}" type="datetimeFigureOut">
              <a:rPr lang="hu-HU" smtClean="0"/>
              <a:pPr/>
              <a:t>2023. 11. 21.</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782DB25-2E3B-44AA-ADDA-29EEA79178E5}" type="slidenum">
              <a:rPr lang="hu-HU" smtClean="0"/>
              <a:pPr/>
              <a:t>‹#›</a:t>
            </a:fld>
            <a:endParaRPr lang="hu-HU"/>
          </a:p>
        </p:txBody>
      </p:sp>
    </p:spTree>
    <p:extLst>
      <p:ext uri="{BB962C8B-B14F-4D97-AF65-F5344CB8AC3E}">
        <p14:creationId xmlns:p14="http://schemas.microsoft.com/office/powerpoint/2010/main" val="1820321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36D7BF-F026-4137-9F03-FBE9B7A766B5}" type="datetimeFigureOut">
              <a:rPr lang="hu-HU" smtClean="0"/>
              <a:pPr/>
              <a:t>2023. 11. 21.</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782DB25-2E3B-44AA-ADDA-29EEA79178E5}" type="slidenum">
              <a:rPr lang="hu-HU" smtClean="0"/>
              <a:pPr/>
              <a:t>‹#›</a:t>
            </a:fld>
            <a:endParaRPr lang="hu-HU"/>
          </a:p>
        </p:txBody>
      </p:sp>
    </p:spTree>
    <p:extLst>
      <p:ext uri="{BB962C8B-B14F-4D97-AF65-F5344CB8AC3E}">
        <p14:creationId xmlns:p14="http://schemas.microsoft.com/office/powerpoint/2010/main" val="1550504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836D7BF-F026-4137-9F03-FBE9B7A766B5}" type="datetimeFigureOut">
              <a:rPr lang="hu-HU" smtClean="0"/>
              <a:pPr/>
              <a:t>2023. 11. 21.</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782DB25-2E3B-44AA-ADDA-29EEA79178E5}" type="slidenum">
              <a:rPr lang="hu-HU" smtClean="0"/>
              <a:pPr/>
              <a:t>‹#›</a:t>
            </a:fld>
            <a:endParaRPr lang="hu-HU"/>
          </a:p>
        </p:txBody>
      </p:sp>
    </p:spTree>
    <p:extLst>
      <p:ext uri="{BB962C8B-B14F-4D97-AF65-F5344CB8AC3E}">
        <p14:creationId xmlns:p14="http://schemas.microsoft.com/office/powerpoint/2010/main" val="2829686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6D7BF-F026-4137-9F03-FBE9B7A766B5}" type="datetimeFigureOut">
              <a:rPr lang="hu-HU" smtClean="0"/>
              <a:pPr/>
              <a:t>2023. 11. 21.</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782DB25-2E3B-44AA-ADDA-29EEA79178E5}" type="slidenum">
              <a:rPr lang="hu-HU" smtClean="0"/>
              <a:pPr/>
              <a:t>‹#›</a:t>
            </a:fld>
            <a:endParaRPr lang="hu-HU"/>
          </a:p>
        </p:txBody>
      </p:sp>
    </p:spTree>
    <p:extLst>
      <p:ext uri="{BB962C8B-B14F-4D97-AF65-F5344CB8AC3E}">
        <p14:creationId xmlns:p14="http://schemas.microsoft.com/office/powerpoint/2010/main" val="3236689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36D7BF-F026-4137-9F03-FBE9B7A766B5}" type="datetimeFigureOut">
              <a:rPr lang="hu-HU" smtClean="0"/>
              <a:pPr/>
              <a:t>2023. 11. 21.</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F782DB25-2E3B-44AA-ADDA-29EEA79178E5}" type="slidenum">
              <a:rPr lang="hu-HU" smtClean="0"/>
              <a:pPr/>
              <a:t>‹#›</a:t>
            </a:fld>
            <a:endParaRPr lang="hu-HU"/>
          </a:p>
        </p:txBody>
      </p:sp>
    </p:spTree>
    <p:extLst>
      <p:ext uri="{BB962C8B-B14F-4D97-AF65-F5344CB8AC3E}">
        <p14:creationId xmlns:p14="http://schemas.microsoft.com/office/powerpoint/2010/main" val="2492523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36D7BF-F026-4137-9F03-FBE9B7A766B5}" type="datetimeFigureOut">
              <a:rPr lang="hu-HU" smtClean="0"/>
              <a:pPr/>
              <a:t>2023. 11. 21.</a:t>
            </a:fld>
            <a:endParaRPr lang="hu-HU"/>
          </a:p>
        </p:txBody>
      </p:sp>
      <p:sp>
        <p:nvSpPr>
          <p:cNvPr id="8" name="Footer Placeholder 7"/>
          <p:cNvSpPr>
            <a:spLocks noGrp="1"/>
          </p:cNvSpPr>
          <p:nvPr>
            <p:ph type="ftr" sz="quarter" idx="11"/>
          </p:nvPr>
        </p:nvSpPr>
        <p:spPr/>
        <p:txBody>
          <a:bodyPr/>
          <a:lstStyle/>
          <a:p>
            <a:endParaRPr lang="hu-HU"/>
          </a:p>
        </p:txBody>
      </p:sp>
      <p:sp>
        <p:nvSpPr>
          <p:cNvPr id="9" name="Slide Number Placeholder 8"/>
          <p:cNvSpPr>
            <a:spLocks noGrp="1"/>
          </p:cNvSpPr>
          <p:nvPr>
            <p:ph type="sldNum" sz="quarter" idx="12"/>
          </p:nvPr>
        </p:nvSpPr>
        <p:spPr/>
        <p:txBody>
          <a:bodyPr/>
          <a:lstStyle/>
          <a:p>
            <a:fld id="{F782DB25-2E3B-44AA-ADDA-29EEA79178E5}" type="slidenum">
              <a:rPr lang="hu-HU" smtClean="0"/>
              <a:pPr/>
              <a:t>‹#›</a:t>
            </a:fld>
            <a:endParaRPr lang="hu-HU"/>
          </a:p>
        </p:txBody>
      </p:sp>
    </p:spTree>
    <p:extLst>
      <p:ext uri="{BB962C8B-B14F-4D97-AF65-F5344CB8AC3E}">
        <p14:creationId xmlns:p14="http://schemas.microsoft.com/office/powerpoint/2010/main" val="3887008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836D7BF-F026-4137-9F03-FBE9B7A766B5}" type="datetimeFigureOut">
              <a:rPr lang="hu-HU" smtClean="0"/>
              <a:pPr/>
              <a:t>2023. 11. 21.</a:t>
            </a:fld>
            <a:endParaRPr lang="hu-HU"/>
          </a:p>
        </p:txBody>
      </p:sp>
      <p:sp>
        <p:nvSpPr>
          <p:cNvPr id="5" name="Footer Placeholder 3"/>
          <p:cNvSpPr>
            <a:spLocks noGrp="1"/>
          </p:cNvSpPr>
          <p:nvPr>
            <p:ph type="ftr" sz="quarter" idx="11"/>
          </p:nvPr>
        </p:nvSpPr>
        <p:spPr/>
        <p:txBody>
          <a:bodyPr/>
          <a:lstStyle/>
          <a:p>
            <a:endParaRPr lang="hu-HU"/>
          </a:p>
        </p:txBody>
      </p:sp>
      <p:sp>
        <p:nvSpPr>
          <p:cNvPr id="6" name="Slide Number Placeholder 4"/>
          <p:cNvSpPr>
            <a:spLocks noGrp="1"/>
          </p:cNvSpPr>
          <p:nvPr>
            <p:ph type="sldNum" sz="quarter" idx="12"/>
          </p:nvPr>
        </p:nvSpPr>
        <p:spPr/>
        <p:txBody>
          <a:bodyPr/>
          <a:lstStyle/>
          <a:p>
            <a:fld id="{F782DB25-2E3B-44AA-ADDA-29EEA79178E5}" type="slidenum">
              <a:rPr lang="hu-HU" smtClean="0"/>
              <a:pPr/>
              <a:t>‹#›</a:t>
            </a:fld>
            <a:endParaRPr lang="hu-HU"/>
          </a:p>
        </p:txBody>
      </p:sp>
    </p:spTree>
    <p:extLst>
      <p:ext uri="{BB962C8B-B14F-4D97-AF65-F5344CB8AC3E}">
        <p14:creationId xmlns:p14="http://schemas.microsoft.com/office/powerpoint/2010/main" val="2531782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836D7BF-F026-4137-9F03-FBE9B7A766B5}" type="datetimeFigureOut">
              <a:rPr lang="hu-HU" smtClean="0"/>
              <a:pPr/>
              <a:t>2023. 11. 21.</a:t>
            </a:fld>
            <a:endParaRPr lang="hu-HU"/>
          </a:p>
        </p:txBody>
      </p:sp>
      <p:sp>
        <p:nvSpPr>
          <p:cNvPr id="5" name="Footer Placeholder 2"/>
          <p:cNvSpPr>
            <a:spLocks noGrp="1"/>
          </p:cNvSpPr>
          <p:nvPr>
            <p:ph type="ftr" sz="quarter" idx="11"/>
          </p:nvPr>
        </p:nvSpPr>
        <p:spPr/>
        <p:txBody>
          <a:bodyPr/>
          <a:lstStyle/>
          <a:p>
            <a:endParaRPr lang="hu-HU"/>
          </a:p>
        </p:txBody>
      </p:sp>
      <p:sp>
        <p:nvSpPr>
          <p:cNvPr id="6" name="Slide Number Placeholder 3"/>
          <p:cNvSpPr>
            <a:spLocks noGrp="1"/>
          </p:cNvSpPr>
          <p:nvPr>
            <p:ph type="sldNum" sz="quarter" idx="12"/>
          </p:nvPr>
        </p:nvSpPr>
        <p:spPr/>
        <p:txBody>
          <a:bodyPr/>
          <a:lstStyle/>
          <a:p>
            <a:fld id="{F782DB25-2E3B-44AA-ADDA-29EEA79178E5}" type="slidenum">
              <a:rPr lang="hu-HU" smtClean="0"/>
              <a:pPr/>
              <a:t>‹#›</a:t>
            </a:fld>
            <a:endParaRPr lang="hu-HU"/>
          </a:p>
        </p:txBody>
      </p:sp>
    </p:spTree>
    <p:extLst>
      <p:ext uri="{BB962C8B-B14F-4D97-AF65-F5344CB8AC3E}">
        <p14:creationId xmlns:p14="http://schemas.microsoft.com/office/powerpoint/2010/main" val="166139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836D7BF-F026-4137-9F03-FBE9B7A766B5}" type="datetimeFigureOut">
              <a:rPr lang="hu-HU" smtClean="0"/>
              <a:pPr/>
              <a:t>2023. 11. 21.</a:t>
            </a:fld>
            <a:endParaRPr lang="hu-HU"/>
          </a:p>
        </p:txBody>
      </p:sp>
      <p:sp>
        <p:nvSpPr>
          <p:cNvPr id="5" name="Footer Placeholder 5"/>
          <p:cNvSpPr>
            <a:spLocks noGrp="1"/>
          </p:cNvSpPr>
          <p:nvPr>
            <p:ph type="ftr" sz="quarter" idx="11"/>
          </p:nvPr>
        </p:nvSpPr>
        <p:spPr/>
        <p:txBody>
          <a:bodyPr/>
          <a:lstStyle/>
          <a:p>
            <a:endParaRPr lang="hu-HU"/>
          </a:p>
        </p:txBody>
      </p:sp>
      <p:sp>
        <p:nvSpPr>
          <p:cNvPr id="6" name="Slide Number Placeholder 6"/>
          <p:cNvSpPr>
            <a:spLocks noGrp="1"/>
          </p:cNvSpPr>
          <p:nvPr>
            <p:ph type="sldNum" sz="quarter" idx="12"/>
          </p:nvPr>
        </p:nvSpPr>
        <p:spPr/>
        <p:txBody>
          <a:bodyPr/>
          <a:lstStyle/>
          <a:p>
            <a:fld id="{F782DB25-2E3B-44AA-ADDA-29EEA79178E5}" type="slidenum">
              <a:rPr lang="hu-HU" smtClean="0"/>
              <a:pPr/>
              <a:t>‹#›</a:t>
            </a:fld>
            <a:endParaRPr lang="hu-HU"/>
          </a:p>
        </p:txBody>
      </p:sp>
    </p:spTree>
    <p:extLst>
      <p:ext uri="{BB962C8B-B14F-4D97-AF65-F5344CB8AC3E}">
        <p14:creationId xmlns:p14="http://schemas.microsoft.com/office/powerpoint/2010/main" val="1971001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36D7BF-F026-4137-9F03-FBE9B7A766B5}" type="datetimeFigureOut">
              <a:rPr lang="hu-HU" smtClean="0"/>
              <a:pPr/>
              <a:t>2023. 11. 21.</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F782DB25-2E3B-44AA-ADDA-29EEA79178E5}" type="slidenum">
              <a:rPr lang="hu-HU" smtClean="0"/>
              <a:pPr/>
              <a:t>‹#›</a:t>
            </a:fld>
            <a:endParaRPr lang="hu-HU"/>
          </a:p>
        </p:txBody>
      </p:sp>
    </p:spTree>
    <p:extLst>
      <p:ext uri="{BB962C8B-B14F-4D97-AF65-F5344CB8AC3E}">
        <p14:creationId xmlns:p14="http://schemas.microsoft.com/office/powerpoint/2010/main" val="97258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cstate="print">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cstate="print">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cstate="print">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cstate="print">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836D7BF-F026-4137-9F03-FBE9B7A766B5}" type="datetimeFigureOut">
              <a:rPr lang="hu-HU" smtClean="0"/>
              <a:pPr/>
              <a:t>2023. 11. 21.</a:t>
            </a:fld>
            <a:endParaRPr lang="hu-HU"/>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hu-HU"/>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782DB25-2E3B-44AA-ADDA-29EEA79178E5}" type="slidenum">
              <a:rPr lang="hu-HU" smtClean="0"/>
              <a:pPr/>
              <a:t>‹#›</a:t>
            </a:fld>
            <a:endParaRPr lang="hu-HU"/>
          </a:p>
        </p:txBody>
      </p:sp>
    </p:spTree>
    <p:extLst>
      <p:ext uri="{BB962C8B-B14F-4D97-AF65-F5344CB8AC3E}">
        <p14:creationId xmlns:p14="http://schemas.microsoft.com/office/powerpoint/2010/main" val="12577739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CAB1-6E33-2B69-67C7-DAC39A58C520}"/>
              </a:ext>
            </a:extLst>
          </p:cNvPr>
          <p:cNvSpPr>
            <a:spLocks noGrp="1"/>
          </p:cNvSpPr>
          <p:nvPr>
            <p:ph type="ctrTitle"/>
          </p:nvPr>
        </p:nvSpPr>
        <p:spPr/>
        <p:txBody>
          <a:bodyPr/>
          <a:lstStyle/>
          <a:p>
            <a:r>
              <a:rPr lang="hu-HU" dirty="0" err="1"/>
              <a:t>Lua</a:t>
            </a:r>
            <a:r>
              <a:rPr lang="hu-HU" dirty="0"/>
              <a:t> – Bevezetés</a:t>
            </a:r>
          </a:p>
        </p:txBody>
      </p:sp>
      <p:sp>
        <p:nvSpPr>
          <p:cNvPr id="3" name="Subtitle 2">
            <a:extLst>
              <a:ext uri="{FF2B5EF4-FFF2-40B4-BE49-F238E27FC236}">
                <a16:creationId xmlns:a16="http://schemas.microsoft.com/office/drawing/2014/main" id="{D3AC7230-9B14-00A1-E9C7-BD08AAA9A464}"/>
              </a:ext>
            </a:extLst>
          </p:cNvPr>
          <p:cNvSpPr>
            <a:spLocks noGrp="1"/>
          </p:cNvSpPr>
          <p:nvPr>
            <p:ph type="subTitle" idx="1"/>
          </p:nvPr>
        </p:nvSpPr>
        <p:spPr/>
        <p:txBody>
          <a:bodyPr/>
          <a:lstStyle/>
          <a:p>
            <a:r>
              <a:rPr lang="hu-HU" dirty="0"/>
              <a:t>Huzina Patrik – programtervező informatikus</a:t>
            </a:r>
          </a:p>
          <a:p>
            <a:r>
              <a:rPr lang="hu-HU" dirty="0"/>
              <a:t>patrikhuzina@gmail.com</a:t>
            </a:r>
          </a:p>
        </p:txBody>
      </p:sp>
      <p:pic>
        <p:nvPicPr>
          <p:cNvPr id="6" name="Picture 5" descr="A blue circle with white text">
            <a:extLst>
              <a:ext uri="{FF2B5EF4-FFF2-40B4-BE49-F238E27FC236}">
                <a16:creationId xmlns:a16="http://schemas.microsoft.com/office/drawing/2014/main" id="{93EC8490-E284-88BB-51DD-B1D813EBDE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957" y="1221750"/>
            <a:ext cx="2408860" cy="2408860"/>
          </a:xfrm>
          <a:prstGeom prst="rect">
            <a:avLst/>
          </a:prstGeom>
        </p:spPr>
      </p:pic>
      <p:sp>
        <p:nvSpPr>
          <p:cNvPr id="4" name="TextBox 3">
            <a:extLst>
              <a:ext uri="{FF2B5EF4-FFF2-40B4-BE49-F238E27FC236}">
                <a16:creationId xmlns:a16="http://schemas.microsoft.com/office/drawing/2014/main" id="{7E0FE6C1-019E-7C90-07E7-01CFB434F6F2}"/>
              </a:ext>
            </a:extLst>
          </p:cNvPr>
          <p:cNvSpPr txBox="1"/>
          <p:nvPr/>
        </p:nvSpPr>
        <p:spPr>
          <a:xfrm>
            <a:off x="10853172" y="6488668"/>
            <a:ext cx="1338828" cy="369332"/>
          </a:xfrm>
          <a:prstGeom prst="rect">
            <a:avLst/>
          </a:prstGeom>
          <a:noFill/>
        </p:spPr>
        <p:txBody>
          <a:bodyPr wrap="none" rtlCol="0">
            <a:spAutoFit/>
          </a:bodyPr>
          <a:lstStyle/>
          <a:p>
            <a:r>
              <a:rPr lang="hu-HU" dirty="0"/>
              <a:t>2023.11.21</a:t>
            </a:r>
          </a:p>
        </p:txBody>
      </p:sp>
    </p:spTree>
    <p:extLst>
      <p:ext uri="{BB962C8B-B14F-4D97-AF65-F5344CB8AC3E}">
        <p14:creationId xmlns:p14="http://schemas.microsoft.com/office/powerpoint/2010/main" val="3828346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563C-0F94-B735-3D4E-C5FB1A8E0B8F}"/>
              </a:ext>
            </a:extLst>
          </p:cNvPr>
          <p:cNvSpPr>
            <a:spLocks noGrp="1"/>
          </p:cNvSpPr>
          <p:nvPr>
            <p:ph type="title"/>
          </p:nvPr>
        </p:nvSpPr>
        <p:spPr/>
        <p:txBody>
          <a:bodyPr/>
          <a:lstStyle/>
          <a:p>
            <a:r>
              <a:rPr lang="hu-HU" dirty="0"/>
              <a:t>Bevezetés a </a:t>
            </a:r>
            <a:r>
              <a:rPr lang="hu-HU" dirty="0" err="1"/>
              <a:t>Lua-ba</a:t>
            </a:r>
            <a:r>
              <a:rPr lang="hu-HU" dirty="0"/>
              <a:t>: Alapvető szintaktika</a:t>
            </a:r>
          </a:p>
        </p:txBody>
      </p:sp>
      <p:sp>
        <p:nvSpPr>
          <p:cNvPr id="3" name="Content Placeholder 2">
            <a:extLst>
              <a:ext uri="{FF2B5EF4-FFF2-40B4-BE49-F238E27FC236}">
                <a16:creationId xmlns:a16="http://schemas.microsoft.com/office/drawing/2014/main" id="{956F8C89-5545-5A92-51E6-F665950090C5}"/>
              </a:ext>
            </a:extLst>
          </p:cNvPr>
          <p:cNvSpPr>
            <a:spLocks noGrp="1"/>
          </p:cNvSpPr>
          <p:nvPr>
            <p:ph idx="1"/>
          </p:nvPr>
        </p:nvSpPr>
        <p:spPr>
          <a:xfrm>
            <a:off x="719264" y="2007198"/>
            <a:ext cx="8946541" cy="4195481"/>
          </a:xfrm>
        </p:spPr>
        <p:txBody>
          <a:bodyPr/>
          <a:lstStyle/>
          <a:p>
            <a:r>
              <a:rPr lang="hu-HU" dirty="0" err="1"/>
              <a:t>For</a:t>
            </a:r>
            <a:r>
              <a:rPr lang="hu-HU" dirty="0"/>
              <a:t> ciklus: </a:t>
            </a:r>
          </a:p>
        </p:txBody>
      </p:sp>
      <p:sp>
        <p:nvSpPr>
          <p:cNvPr id="8" name="TextBox 7">
            <a:extLst>
              <a:ext uri="{FF2B5EF4-FFF2-40B4-BE49-F238E27FC236}">
                <a16:creationId xmlns:a16="http://schemas.microsoft.com/office/drawing/2014/main" id="{113D42DD-5F95-1474-0EC3-2002C6477307}"/>
              </a:ext>
            </a:extLst>
          </p:cNvPr>
          <p:cNvSpPr txBox="1"/>
          <p:nvPr/>
        </p:nvSpPr>
        <p:spPr>
          <a:xfrm>
            <a:off x="646111" y="2453414"/>
            <a:ext cx="3422732" cy="369332"/>
          </a:xfrm>
          <a:prstGeom prst="rect">
            <a:avLst/>
          </a:prstGeom>
          <a:noFill/>
        </p:spPr>
        <p:txBody>
          <a:bodyPr wrap="none" rtlCol="0">
            <a:spAutoFit/>
          </a:bodyPr>
          <a:lstStyle/>
          <a:p>
            <a:r>
              <a:rPr lang="hu-HU" dirty="0"/>
              <a:t>Pythonban való megfelelője:</a:t>
            </a:r>
          </a:p>
        </p:txBody>
      </p:sp>
      <p:pic>
        <p:nvPicPr>
          <p:cNvPr id="6" name="Picture 5" descr="A black rectangular object with text&#10;&#10;Description automatically generated">
            <a:extLst>
              <a:ext uri="{FF2B5EF4-FFF2-40B4-BE49-F238E27FC236}">
                <a16:creationId xmlns:a16="http://schemas.microsoft.com/office/drawing/2014/main" id="{BB2EFB48-4AD0-78DF-3A5A-449C488FB3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7611" y="2917879"/>
            <a:ext cx="5305125" cy="2374117"/>
          </a:xfrm>
          <a:prstGeom prst="rect">
            <a:avLst/>
          </a:prstGeom>
        </p:spPr>
      </p:pic>
      <p:sp>
        <p:nvSpPr>
          <p:cNvPr id="4" name="TextBox 3"/>
          <p:cNvSpPr txBox="1"/>
          <p:nvPr/>
        </p:nvSpPr>
        <p:spPr>
          <a:xfrm>
            <a:off x="11879094" y="6488668"/>
            <a:ext cx="312906" cy="369332"/>
          </a:xfrm>
          <a:prstGeom prst="rect">
            <a:avLst/>
          </a:prstGeom>
          <a:noFill/>
        </p:spPr>
        <p:txBody>
          <a:bodyPr wrap="none" rtlCol="0">
            <a:spAutoFit/>
          </a:bodyPr>
          <a:lstStyle/>
          <a:p>
            <a:r>
              <a:rPr lang="uk-UA" dirty="0"/>
              <a:t>9</a:t>
            </a:r>
          </a:p>
        </p:txBody>
      </p:sp>
      <p:pic>
        <p:nvPicPr>
          <p:cNvPr id="7" name="Picture 6" descr="A screenshot of a computer&#10;&#10;Description automatically generated">
            <a:extLst>
              <a:ext uri="{FF2B5EF4-FFF2-40B4-BE49-F238E27FC236}">
                <a16:creationId xmlns:a16="http://schemas.microsoft.com/office/drawing/2014/main" id="{E1DC4425-01F3-018B-47A5-3DAAC6FEA8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554" y="2808244"/>
            <a:ext cx="5270638" cy="2772057"/>
          </a:xfrm>
          <a:prstGeom prst="rect">
            <a:avLst/>
          </a:prstGeom>
        </p:spPr>
      </p:pic>
    </p:spTree>
    <p:extLst>
      <p:ext uri="{BB962C8B-B14F-4D97-AF65-F5344CB8AC3E}">
        <p14:creationId xmlns:p14="http://schemas.microsoft.com/office/powerpoint/2010/main" val="4176671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563C-0F94-B735-3D4E-C5FB1A8E0B8F}"/>
              </a:ext>
            </a:extLst>
          </p:cNvPr>
          <p:cNvSpPr>
            <a:spLocks noGrp="1"/>
          </p:cNvSpPr>
          <p:nvPr>
            <p:ph type="title"/>
          </p:nvPr>
        </p:nvSpPr>
        <p:spPr/>
        <p:txBody>
          <a:bodyPr/>
          <a:lstStyle/>
          <a:p>
            <a:r>
              <a:rPr lang="hu-HU" dirty="0"/>
              <a:t>Bevezetés a </a:t>
            </a:r>
            <a:r>
              <a:rPr lang="hu-HU" dirty="0" err="1"/>
              <a:t>Lua-ba</a:t>
            </a:r>
            <a:r>
              <a:rPr lang="hu-HU" dirty="0"/>
              <a:t>: Alapvető szintaktika</a:t>
            </a:r>
          </a:p>
        </p:txBody>
      </p:sp>
      <p:sp>
        <p:nvSpPr>
          <p:cNvPr id="3" name="Content Placeholder 2">
            <a:extLst>
              <a:ext uri="{FF2B5EF4-FFF2-40B4-BE49-F238E27FC236}">
                <a16:creationId xmlns:a16="http://schemas.microsoft.com/office/drawing/2014/main" id="{956F8C89-5545-5A92-51E6-F665950090C5}"/>
              </a:ext>
            </a:extLst>
          </p:cNvPr>
          <p:cNvSpPr>
            <a:spLocks noGrp="1"/>
          </p:cNvSpPr>
          <p:nvPr>
            <p:ph idx="1"/>
          </p:nvPr>
        </p:nvSpPr>
        <p:spPr>
          <a:xfrm>
            <a:off x="719264" y="2007198"/>
            <a:ext cx="10665016" cy="4195481"/>
          </a:xfrm>
        </p:spPr>
        <p:txBody>
          <a:bodyPr/>
          <a:lstStyle/>
          <a:p>
            <a:r>
              <a:rPr lang="hu-HU" dirty="0" err="1"/>
              <a:t>While</a:t>
            </a:r>
            <a:r>
              <a:rPr lang="hu-HU" dirty="0"/>
              <a:t> ciklus: (Akkor fut le ha a feltétel igaz. A feltétel a ciklus elején értékelődik ki.) </a:t>
            </a:r>
          </a:p>
        </p:txBody>
      </p:sp>
      <p:sp>
        <p:nvSpPr>
          <p:cNvPr id="8" name="TextBox 7">
            <a:extLst>
              <a:ext uri="{FF2B5EF4-FFF2-40B4-BE49-F238E27FC236}">
                <a16:creationId xmlns:a16="http://schemas.microsoft.com/office/drawing/2014/main" id="{113D42DD-5F95-1474-0EC3-2002C6477307}"/>
              </a:ext>
            </a:extLst>
          </p:cNvPr>
          <p:cNvSpPr txBox="1"/>
          <p:nvPr/>
        </p:nvSpPr>
        <p:spPr>
          <a:xfrm>
            <a:off x="719264" y="2438718"/>
            <a:ext cx="3422732" cy="369332"/>
          </a:xfrm>
          <a:prstGeom prst="rect">
            <a:avLst/>
          </a:prstGeom>
          <a:noFill/>
        </p:spPr>
        <p:txBody>
          <a:bodyPr wrap="none" rtlCol="0">
            <a:spAutoFit/>
          </a:bodyPr>
          <a:lstStyle/>
          <a:p>
            <a:r>
              <a:rPr lang="hu-HU" dirty="0"/>
              <a:t>Pythonban való megfelelője:</a:t>
            </a:r>
          </a:p>
        </p:txBody>
      </p:sp>
      <p:pic>
        <p:nvPicPr>
          <p:cNvPr id="5" name="Picture 4" descr="A computer screen shot of a black rectangular object with green and yellow text&#10;&#10;Description automatically generated">
            <a:extLst>
              <a:ext uri="{FF2B5EF4-FFF2-40B4-BE49-F238E27FC236}">
                <a16:creationId xmlns:a16="http://schemas.microsoft.com/office/drawing/2014/main" id="{10162807-0550-383A-C5FB-A743EBF97A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6480" y="2729509"/>
            <a:ext cx="5507800" cy="2850261"/>
          </a:xfrm>
          <a:prstGeom prst="rect">
            <a:avLst/>
          </a:prstGeom>
        </p:spPr>
      </p:pic>
      <p:sp>
        <p:nvSpPr>
          <p:cNvPr id="4" name="TextBox 3"/>
          <p:cNvSpPr txBox="1"/>
          <p:nvPr/>
        </p:nvSpPr>
        <p:spPr>
          <a:xfrm>
            <a:off x="11750854" y="6488668"/>
            <a:ext cx="441146" cy="369332"/>
          </a:xfrm>
          <a:prstGeom prst="rect">
            <a:avLst/>
          </a:prstGeom>
          <a:noFill/>
        </p:spPr>
        <p:txBody>
          <a:bodyPr wrap="none" rtlCol="0">
            <a:spAutoFit/>
          </a:bodyPr>
          <a:lstStyle/>
          <a:p>
            <a:r>
              <a:rPr lang="uk-UA" dirty="0"/>
              <a:t>10</a:t>
            </a:r>
          </a:p>
        </p:txBody>
      </p:sp>
      <p:cxnSp>
        <p:nvCxnSpPr>
          <p:cNvPr id="7" name="Straight Arrow Connector 6">
            <a:extLst>
              <a:ext uri="{FF2B5EF4-FFF2-40B4-BE49-F238E27FC236}">
                <a16:creationId xmlns:a16="http://schemas.microsoft.com/office/drawing/2014/main" id="{6643E0A2-DA19-F8D5-960E-DAFBDECF6807}"/>
              </a:ext>
            </a:extLst>
          </p:cNvPr>
          <p:cNvCxnSpPr/>
          <p:nvPr/>
        </p:nvCxnSpPr>
        <p:spPr>
          <a:xfrm flipH="1">
            <a:off x="8055864" y="4078224"/>
            <a:ext cx="1078992" cy="201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B0A99FB-2C1C-F243-45B9-F801824DC17D}"/>
              </a:ext>
            </a:extLst>
          </p:cNvPr>
          <p:cNvSpPr txBox="1"/>
          <p:nvPr/>
        </p:nvSpPr>
        <p:spPr>
          <a:xfrm>
            <a:off x="8595360" y="3539584"/>
            <a:ext cx="2156360" cy="461665"/>
          </a:xfrm>
          <a:prstGeom prst="rect">
            <a:avLst/>
          </a:prstGeom>
          <a:noFill/>
          <a:ln>
            <a:solidFill>
              <a:schemeClr val="tx1"/>
            </a:solidFill>
          </a:ln>
        </p:spPr>
        <p:txBody>
          <a:bodyPr wrap="none" rtlCol="0">
            <a:spAutoFit/>
          </a:bodyPr>
          <a:lstStyle/>
          <a:p>
            <a:r>
              <a:rPr lang="hu-HU" sz="1200" dirty="0" err="1"/>
              <a:t>Luaban</a:t>
            </a:r>
            <a:r>
              <a:rPr lang="hu-HU" sz="1200" dirty="0"/>
              <a:t> nincs </a:t>
            </a:r>
            <a:r>
              <a:rPr lang="hu-HU" sz="1200" dirty="0" err="1"/>
              <a:t>count</a:t>
            </a:r>
            <a:r>
              <a:rPr lang="hu-HU" sz="1200" dirty="0"/>
              <a:t> +=,</a:t>
            </a:r>
          </a:p>
          <a:p>
            <a:r>
              <a:rPr lang="hu-HU" sz="1200" dirty="0" err="1"/>
              <a:t>count</a:t>
            </a:r>
            <a:r>
              <a:rPr lang="hu-HU" sz="1200" dirty="0"/>
              <a:t> -=, </a:t>
            </a:r>
            <a:r>
              <a:rPr lang="hu-HU" sz="1200" dirty="0" err="1"/>
              <a:t>count</a:t>
            </a:r>
            <a:r>
              <a:rPr lang="hu-HU" sz="1200" dirty="0"/>
              <a:t>++, </a:t>
            </a:r>
            <a:r>
              <a:rPr lang="hu-HU" sz="1200" dirty="0" err="1"/>
              <a:t>count</a:t>
            </a:r>
            <a:r>
              <a:rPr lang="hu-HU" sz="1200" dirty="0"/>
              <a:t>--</a:t>
            </a:r>
          </a:p>
        </p:txBody>
      </p:sp>
      <p:pic>
        <p:nvPicPr>
          <p:cNvPr id="12" name="Picture 11" descr="A screenshot of a computer&#10;&#10;Description automatically generated">
            <a:extLst>
              <a:ext uri="{FF2B5EF4-FFF2-40B4-BE49-F238E27FC236}">
                <a16:creationId xmlns:a16="http://schemas.microsoft.com/office/drawing/2014/main" id="{A883EB50-91B4-3A50-B797-F5C5B1028D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720" y="2808050"/>
            <a:ext cx="4117913" cy="2709664"/>
          </a:xfrm>
          <a:prstGeom prst="rect">
            <a:avLst/>
          </a:prstGeom>
        </p:spPr>
      </p:pic>
    </p:spTree>
    <p:extLst>
      <p:ext uri="{BB962C8B-B14F-4D97-AF65-F5344CB8AC3E}">
        <p14:creationId xmlns:p14="http://schemas.microsoft.com/office/powerpoint/2010/main" val="551481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563C-0F94-B735-3D4E-C5FB1A8E0B8F}"/>
              </a:ext>
            </a:extLst>
          </p:cNvPr>
          <p:cNvSpPr>
            <a:spLocks noGrp="1"/>
          </p:cNvSpPr>
          <p:nvPr>
            <p:ph type="title"/>
          </p:nvPr>
        </p:nvSpPr>
        <p:spPr/>
        <p:txBody>
          <a:bodyPr/>
          <a:lstStyle/>
          <a:p>
            <a:r>
              <a:rPr lang="hu-HU" dirty="0"/>
              <a:t>Bevezetés a </a:t>
            </a:r>
            <a:r>
              <a:rPr lang="hu-HU" dirty="0" err="1"/>
              <a:t>Lua-ba</a:t>
            </a:r>
            <a:r>
              <a:rPr lang="hu-HU" dirty="0"/>
              <a:t>: Alapvető szintaktika</a:t>
            </a:r>
          </a:p>
        </p:txBody>
      </p:sp>
      <p:sp>
        <p:nvSpPr>
          <p:cNvPr id="3" name="Content Placeholder 2">
            <a:extLst>
              <a:ext uri="{FF2B5EF4-FFF2-40B4-BE49-F238E27FC236}">
                <a16:creationId xmlns:a16="http://schemas.microsoft.com/office/drawing/2014/main" id="{956F8C89-5545-5A92-51E6-F665950090C5}"/>
              </a:ext>
            </a:extLst>
          </p:cNvPr>
          <p:cNvSpPr>
            <a:spLocks noGrp="1"/>
          </p:cNvSpPr>
          <p:nvPr>
            <p:ph idx="1"/>
          </p:nvPr>
        </p:nvSpPr>
        <p:spPr>
          <a:xfrm>
            <a:off x="204565" y="1853248"/>
            <a:ext cx="10665016" cy="4195481"/>
          </a:xfrm>
        </p:spPr>
        <p:txBody>
          <a:bodyPr/>
          <a:lstStyle/>
          <a:p>
            <a:r>
              <a:rPr lang="hu-HU" dirty="0" err="1"/>
              <a:t>Repeat</a:t>
            </a:r>
            <a:r>
              <a:rPr lang="hu-HU" dirty="0"/>
              <a:t> </a:t>
            </a:r>
            <a:r>
              <a:rPr lang="hu-HU" dirty="0" err="1"/>
              <a:t>Until</a:t>
            </a:r>
            <a:r>
              <a:rPr lang="hu-HU" dirty="0"/>
              <a:t> ciklus: (Akkor fut le ha a feltétel hamis. A ciklus végén értékelődik ki a feltétel. Vagyis: ha a feltétel igaz, akkor kilép a ciklusból.) </a:t>
            </a:r>
          </a:p>
        </p:txBody>
      </p:sp>
      <p:sp>
        <p:nvSpPr>
          <p:cNvPr id="8" name="TextBox 7">
            <a:extLst>
              <a:ext uri="{FF2B5EF4-FFF2-40B4-BE49-F238E27FC236}">
                <a16:creationId xmlns:a16="http://schemas.microsoft.com/office/drawing/2014/main" id="{113D42DD-5F95-1474-0EC3-2002C6477307}"/>
              </a:ext>
            </a:extLst>
          </p:cNvPr>
          <p:cNvSpPr txBox="1"/>
          <p:nvPr/>
        </p:nvSpPr>
        <p:spPr>
          <a:xfrm>
            <a:off x="565752" y="2682033"/>
            <a:ext cx="3422732" cy="369332"/>
          </a:xfrm>
          <a:prstGeom prst="rect">
            <a:avLst/>
          </a:prstGeom>
          <a:noFill/>
        </p:spPr>
        <p:txBody>
          <a:bodyPr wrap="none" rtlCol="0">
            <a:spAutoFit/>
          </a:bodyPr>
          <a:lstStyle/>
          <a:p>
            <a:r>
              <a:rPr lang="hu-HU" dirty="0"/>
              <a:t>Pythonban való megfelelője:</a:t>
            </a:r>
          </a:p>
        </p:txBody>
      </p:sp>
      <p:pic>
        <p:nvPicPr>
          <p:cNvPr id="6" name="Picture 5" descr="A computer screen shot of a program code&#10;&#10;Description automatically generated">
            <a:extLst>
              <a:ext uri="{FF2B5EF4-FFF2-40B4-BE49-F238E27FC236}">
                <a16:creationId xmlns:a16="http://schemas.microsoft.com/office/drawing/2014/main" id="{BD975C47-2E50-1591-0C12-9445186E2D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1355" y="3037661"/>
            <a:ext cx="5339715" cy="2763278"/>
          </a:xfrm>
          <a:prstGeom prst="rect">
            <a:avLst/>
          </a:prstGeom>
        </p:spPr>
      </p:pic>
      <p:sp>
        <p:nvSpPr>
          <p:cNvPr id="4" name="TextBox 3"/>
          <p:cNvSpPr txBox="1"/>
          <p:nvPr/>
        </p:nvSpPr>
        <p:spPr>
          <a:xfrm>
            <a:off x="11750854" y="6488668"/>
            <a:ext cx="441146" cy="369332"/>
          </a:xfrm>
          <a:prstGeom prst="rect">
            <a:avLst/>
          </a:prstGeom>
          <a:noFill/>
        </p:spPr>
        <p:txBody>
          <a:bodyPr wrap="none" rtlCol="0">
            <a:spAutoFit/>
          </a:bodyPr>
          <a:lstStyle/>
          <a:p>
            <a:r>
              <a:rPr lang="uk-UA" dirty="0"/>
              <a:t>11</a:t>
            </a:r>
          </a:p>
        </p:txBody>
      </p:sp>
      <p:pic>
        <p:nvPicPr>
          <p:cNvPr id="7" name="Picture 6" descr="A screenshot of a computer program&#10;&#10;Description automatically generated">
            <a:extLst>
              <a:ext uri="{FF2B5EF4-FFF2-40B4-BE49-F238E27FC236}">
                <a16:creationId xmlns:a16="http://schemas.microsoft.com/office/drawing/2014/main" id="{2B531EE4-6DF5-38DE-2699-250AF6C851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111" y="3051364"/>
            <a:ext cx="3703560" cy="2760201"/>
          </a:xfrm>
          <a:prstGeom prst="rect">
            <a:avLst/>
          </a:prstGeom>
        </p:spPr>
      </p:pic>
    </p:spTree>
    <p:extLst>
      <p:ext uri="{BB962C8B-B14F-4D97-AF65-F5344CB8AC3E}">
        <p14:creationId xmlns:p14="http://schemas.microsoft.com/office/powerpoint/2010/main" val="2612134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563C-0F94-B735-3D4E-C5FB1A8E0B8F}"/>
              </a:ext>
            </a:extLst>
          </p:cNvPr>
          <p:cNvSpPr>
            <a:spLocks noGrp="1"/>
          </p:cNvSpPr>
          <p:nvPr>
            <p:ph type="title"/>
          </p:nvPr>
        </p:nvSpPr>
        <p:spPr/>
        <p:txBody>
          <a:bodyPr/>
          <a:lstStyle/>
          <a:p>
            <a:r>
              <a:rPr lang="hu-HU" dirty="0"/>
              <a:t>Bevezetés a </a:t>
            </a:r>
            <a:r>
              <a:rPr lang="hu-HU" dirty="0" err="1"/>
              <a:t>Lua-ba</a:t>
            </a:r>
            <a:r>
              <a:rPr lang="hu-HU" dirty="0"/>
              <a:t>: Táblák</a:t>
            </a:r>
          </a:p>
        </p:txBody>
      </p:sp>
      <p:sp>
        <p:nvSpPr>
          <p:cNvPr id="3" name="Content Placeholder 2">
            <a:extLst>
              <a:ext uri="{FF2B5EF4-FFF2-40B4-BE49-F238E27FC236}">
                <a16:creationId xmlns:a16="http://schemas.microsoft.com/office/drawing/2014/main" id="{956F8C89-5545-5A92-51E6-F665950090C5}"/>
              </a:ext>
            </a:extLst>
          </p:cNvPr>
          <p:cNvSpPr>
            <a:spLocks noGrp="1"/>
          </p:cNvSpPr>
          <p:nvPr>
            <p:ph idx="1"/>
          </p:nvPr>
        </p:nvSpPr>
        <p:spPr>
          <a:xfrm>
            <a:off x="646111" y="1237364"/>
            <a:ext cx="10665016" cy="4195481"/>
          </a:xfrm>
        </p:spPr>
        <p:txBody>
          <a:bodyPr/>
          <a:lstStyle/>
          <a:p>
            <a:r>
              <a:rPr lang="hu-HU" dirty="0"/>
              <a:t>A tábla a </a:t>
            </a:r>
            <a:r>
              <a:rPr lang="hu-HU" dirty="0" err="1"/>
              <a:t>Lua</a:t>
            </a:r>
            <a:r>
              <a:rPr lang="hu-HU" dirty="0"/>
              <a:t> legrugalmasabb adatszerkezete. Hogy miért?</a:t>
            </a:r>
            <a:br>
              <a:rPr lang="hu-HU" dirty="0"/>
            </a:br>
            <a:r>
              <a:rPr lang="hu-HU" dirty="0"/>
              <a:t>Ami Pythonban lista, </a:t>
            </a:r>
            <a:r>
              <a:rPr lang="hu-HU" dirty="0" err="1"/>
              <a:t>set</a:t>
            </a:r>
            <a:r>
              <a:rPr lang="hu-HU" dirty="0"/>
              <a:t>, </a:t>
            </a:r>
            <a:r>
              <a:rPr lang="hu-HU" dirty="0" err="1"/>
              <a:t>tuple</a:t>
            </a:r>
            <a:r>
              <a:rPr lang="hu-HU" dirty="0"/>
              <a:t>, </a:t>
            </a:r>
            <a:r>
              <a:rPr lang="hu-HU" dirty="0" err="1"/>
              <a:t>dictionary</a:t>
            </a:r>
            <a:r>
              <a:rPr lang="hu-HU" dirty="0"/>
              <a:t>, az </a:t>
            </a:r>
            <a:r>
              <a:rPr lang="hu-HU" dirty="0" err="1"/>
              <a:t>Lua-ban</a:t>
            </a:r>
            <a:r>
              <a:rPr lang="hu-HU" dirty="0"/>
              <a:t> egy szimpla tábla. </a:t>
            </a:r>
          </a:p>
          <a:p>
            <a:r>
              <a:rPr lang="hu-HU" dirty="0" err="1"/>
              <a:t>Lua</a:t>
            </a:r>
            <a:r>
              <a:rPr lang="hu-HU" dirty="0"/>
              <a:t> specialitás, hogy az indexelést egy táblánál nem 0-ról kezdjük hanem 1-ről.</a:t>
            </a:r>
          </a:p>
          <a:p>
            <a:r>
              <a:rPr lang="hu-HU" dirty="0"/>
              <a:t>Alapvető szintaktika:</a:t>
            </a:r>
          </a:p>
        </p:txBody>
      </p:sp>
      <p:sp>
        <p:nvSpPr>
          <p:cNvPr id="11" name="TextBox 10">
            <a:extLst>
              <a:ext uri="{FF2B5EF4-FFF2-40B4-BE49-F238E27FC236}">
                <a16:creationId xmlns:a16="http://schemas.microsoft.com/office/drawing/2014/main" id="{3DA80EDF-DA26-C28B-A63B-DDB76CBA860B}"/>
              </a:ext>
            </a:extLst>
          </p:cNvPr>
          <p:cNvSpPr txBox="1"/>
          <p:nvPr/>
        </p:nvSpPr>
        <p:spPr>
          <a:xfrm>
            <a:off x="638175" y="2986251"/>
            <a:ext cx="3422732" cy="369332"/>
          </a:xfrm>
          <a:prstGeom prst="rect">
            <a:avLst/>
          </a:prstGeom>
          <a:noFill/>
        </p:spPr>
        <p:txBody>
          <a:bodyPr wrap="none" rtlCol="0">
            <a:spAutoFit/>
          </a:bodyPr>
          <a:lstStyle/>
          <a:p>
            <a:r>
              <a:rPr lang="hu-HU" dirty="0"/>
              <a:t>Pythonban való megfelelője:</a:t>
            </a:r>
          </a:p>
        </p:txBody>
      </p:sp>
      <p:sp>
        <p:nvSpPr>
          <p:cNvPr id="4" name="TextBox 3"/>
          <p:cNvSpPr txBox="1"/>
          <p:nvPr/>
        </p:nvSpPr>
        <p:spPr>
          <a:xfrm>
            <a:off x="11750854" y="6488668"/>
            <a:ext cx="441146" cy="369332"/>
          </a:xfrm>
          <a:prstGeom prst="rect">
            <a:avLst/>
          </a:prstGeom>
          <a:noFill/>
        </p:spPr>
        <p:txBody>
          <a:bodyPr wrap="none" rtlCol="0">
            <a:spAutoFit/>
          </a:bodyPr>
          <a:lstStyle/>
          <a:p>
            <a:r>
              <a:rPr lang="uk-UA" dirty="0"/>
              <a:t>12</a:t>
            </a:r>
          </a:p>
        </p:txBody>
      </p:sp>
      <p:pic>
        <p:nvPicPr>
          <p:cNvPr id="8" name="Picture 7" descr="A black rectangular object with text&#10;&#10;Description automatically generated">
            <a:extLst>
              <a:ext uri="{FF2B5EF4-FFF2-40B4-BE49-F238E27FC236}">
                <a16:creationId xmlns:a16="http://schemas.microsoft.com/office/drawing/2014/main" id="{7BCBD2C2-B5C8-CB0C-4F16-C3B7C1CAD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7364" y="3518166"/>
            <a:ext cx="5308525" cy="2321926"/>
          </a:xfrm>
          <a:prstGeom prst="rect">
            <a:avLst/>
          </a:prstGeom>
        </p:spPr>
      </p:pic>
      <p:pic>
        <p:nvPicPr>
          <p:cNvPr id="10" name="Picture 9" descr="A white rectangular object with a black and white background&#10;&#10;Description automatically generated">
            <a:extLst>
              <a:ext uri="{FF2B5EF4-FFF2-40B4-BE49-F238E27FC236}">
                <a16:creationId xmlns:a16="http://schemas.microsoft.com/office/drawing/2014/main" id="{D853632F-25F5-3BFF-3EF5-B5DA3F3C8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5" y="3602135"/>
            <a:ext cx="5308524" cy="2153542"/>
          </a:xfrm>
          <a:prstGeom prst="rect">
            <a:avLst/>
          </a:prstGeom>
        </p:spPr>
      </p:pic>
    </p:spTree>
    <p:extLst>
      <p:ext uri="{BB962C8B-B14F-4D97-AF65-F5344CB8AC3E}">
        <p14:creationId xmlns:p14="http://schemas.microsoft.com/office/powerpoint/2010/main" val="2360162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563C-0F94-B735-3D4E-C5FB1A8E0B8F}"/>
              </a:ext>
            </a:extLst>
          </p:cNvPr>
          <p:cNvSpPr>
            <a:spLocks noGrp="1"/>
          </p:cNvSpPr>
          <p:nvPr>
            <p:ph type="title"/>
          </p:nvPr>
        </p:nvSpPr>
        <p:spPr/>
        <p:txBody>
          <a:bodyPr/>
          <a:lstStyle/>
          <a:p>
            <a:r>
              <a:rPr lang="hu-HU" dirty="0"/>
              <a:t>Bevezetés a </a:t>
            </a:r>
            <a:r>
              <a:rPr lang="hu-HU" dirty="0" err="1"/>
              <a:t>Lua-ba</a:t>
            </a:r>
            <a:r>
              <a:rPr lang="hu-HU" dirty="0"/>
              <a:t>: Táblák</a:t>
            </a:r>
          </a:p>
        </p:txBody>
      </p:sp>
      <p:sp>
        <p:nvSpPr>
          <p:cNvPr id="3" name="Content Placeholder 2">
            <a:extLst>
              <a:ext uri="{FF2B5EF4-FFF2-40B4-BE49-F238E27FC236}">
                <a16:creationId xmlns:a16="http://schemas.microsoft.com/office/drawing/2014/main" id="{956F8C89-5545-5A92-51E6-F665950090C5}"/>
              </a:ext>
            </a:extLst>
          </p:cNvPr>
          <p:cNvSpPr>
            <a:spLocks noGrp="1"/>
          </p:cNvSpPr>
          <p:nvPr>
            <p:ph idx="1"/>
          </p:nvPr>
        </p:nvSpPr>
        <p:spPr>
          <a:xfrm>
            <a:off x="646111" y="1237364"/>
            <a:ext cx="10665016" cy="4195481"/>
          </a:xfrm>
        </p:spPr>
        <p:txBody>
          <a:bodyPr/>
          <a:lstStyle/>
          <a:p>
            <a:r>
              <a:rPr lang="hu-HU" dirty="0"/>
              <a:t>Szótár (</a:t>
            </a:r>
            <a:r>
              <a:rPr lang="hu-HU" dirty="0" err="1"/>
              <a:t>dictionary</a:t>
            </a:r>
            <a:r>
              <a:rPr lang="hu-HU" dirty="0"/>
              <a:t>), halmaz (</a:t>
            </a:r>
            <a:r>
              <a:rPr lang="hu-HU" dirty="0" err="1"/>
              <a:t>set</a:t>
            </a:r>
            <a:r>
              <a:rPr lang="hu-HU" dirty="0"/>
              <a:t>) és </a:t>
            </a:r>
            <a:r>
              <a:rPr lang="hu-HU" dirty="0" err="1"/>
              <a:t>tuple</a:t>
            </a:r>
            <a:r>
              <a:rPr lang="hu-HU" dirty="0"/>
              <a:t> definiálása </a:t>
            </a:r>
            <a:r>
              <a:rPr lang="hu-HU" dirty="0" err="1"/>
              <a:t>Lua-ban</a:t>
            </a:r>
            <a:r>
              <a:rPr lang="hu-HU" dirty="0"/>
              <a:t> és </a:t>
            </a:r>
            <a:r>
              <a:rPr lang="hu-HU" dirty="0" err="1"/>
              <a:t>Python-ban</a:t>
            </a:r>
            <a:r>
              <a:rPr lang="hu-HU" dirty="0"/>
              <a:t>:</a:t>
            </a:r>
          </a:p>
        </p:txBody>
      </p:sp>
      <p:sp>
        <p:nvSpPr>
          <p:cNvPr id="11" name="TextBox 10">
            <a:extLst>
              <a:ext uri="{FF2B5EF4-FFF2-40B4-BE49-F238E27FC236}">
                <a16:creationId xmlns:a16="http://schemas.microsoft.com/office/drawing/2014/main" id="{3DA80EDF-DA26-C28B-A63B-DDB76CBA860B}"/>
              </a:ext>
            </a:extLst>
          </p:cNvPr>
          <p:cNvSpPr txBox="1"/>
          <p:nvPr/>
        </p:nvSpPr>
        <p:spPr>
          <a:xfrm>
            <a:off x="673307" y="2637894"/>
            <a:ext cx="3499676" cy="369332"/>
          </a:xfrm>
          <a:prstGeom prst="rect">
            <a:avLst/>
          </a:prstGeom>
          <a:noFill/>
        </p:spPr>
        <p:txBody>
          <a:bodyPr wrap="none" rtlCol="0">
            <a:spAutoFit/>
          </a:bodyPr>
          <a:lstStyle/>
          <a:p>
            <a:r>
              <a:rPr lang="hu-HU" dirty="0" err="1"/>
              <a:t>Python-ban</a:t>
            </a:r>
            <a:r>
              <a:rPr lang="hu-HU" dirty="0"/>
              <a:t> való megfelelője:</a:t>
            </a:r>
          </a:p>
        </p:txBody>
      </p:sp>
      <p:pic>
        <p:nvPicPr>
          <p:cNvPr id="6" name="Picture 5" descr="A black screen with white text&#10;&#10;Description automatically generated">
            <a:extLst>
              <a:ext uri="{FF2B5EF4-FFF2-40B4-BE49-F238E27FC236}">
                <a16:creationId xmlns:a16="http://schemas.microsoft.com/office/drawing/2014/main" id="{A04F1742-FEE5-0F64-A411-2D7F9F48A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6663" y="3075679"/>
            <a:ext cx="5229226" cy="2706100"/>
          </a:xfrm>
          <a:prstGeom prst="rect">
            <a:avLst/>
          </a:prstGeom>
        </p:spPr>
      </p:pic>
      <p:sp>
        <p:nvSpPr>
          <p:cNvPr id="4" name="TextBox 3"/>
          <p:cNvSpPr txBox="1"/>
          <p:nvPr/>
        </p:nvSpPr>
        <p:spPr>
          <a:xfrm>
            <a:off x="11750854" y="6488668"/>
            <a:ext cx="441146" cy="369332"/>
          </a:xfrm>
          <a:prstGeom prst="rect">
            <a:avLst/>
          </a:prstGeom>
          <a:noFill/>
        </p:spPr>
        <p:txBody>
          <a:bodyPr wrap="none" rtlCol="0">
            <a:spAutoFit/>
          </a:bodyPr>
          <a:lstStyle/>
          <a:p>
            <a:r>
              <a:rPr lang="uk-UA" dirty="0"/>
              <a:t>13</a:t>
            </a:r>
          </a:p>
        </p:txBody>
      </p:sp>
      <p:pic>
        <p:nvPicPr>
          <p:cNvPr id="7" name="Picture 6" descr="A screenshot of a computer code&#10;&#10;Description automatically generated">
            <a:extLst>
              <a:ext uri="{FF2B5EF4-FFF2-40B4-BE49-F238E27FC236}">
                <a16:creationId xmlns:a16="http://schemas.microsoft.com/office/drawing/2014/main" id="{25515E08-F78F-CE14-E0AF-719EAA2888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315" y="3085848"/>
            <a:ext cx="4694221" cy="2716268"/>
          </a:xfrm>
          <a:prstGeom prst="rect">
            <a:avLst/>
          </a:prstGeom>
        </p:spPr>
      </p:pic>
      <p:cxnSp>
        <p:nvCxnSpPr>
          <p:cNvPr id="10" name="Straight Arrow Connector 9">
            <a:extLst>
              <a:ext uri="{FF2B5EF4-FFF2-40B4-BE49-F238E27FC236}">
                <a16:creationId xmlns:a16="http://schemas.microsoft.com/office/drawing/2014/main" id="{93EA69AF-C5BC-EC21-AD09-DDA1D08DACFD}"/>
              </a:ext>
            </a:extLst>
          </p:cNvPr>
          <p:cNvCxnSpPr/>
          <p:nvPr/>
        </p:nvCxnSpPr>
        <p:spPr>
          <a:xfrm flipH="1">
            <a:off x="9287517" y="4671872"/>
            <a:ext cx="301752"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ACAB1D4-3A8A-2877-EC09-72E0A00B884F}"/>
              </a:ext>
            </a:extLst>
          </p:cNvPr>
          <p:cNvSpPr txBox="1"/>
          <p:nvPr/>
        </p:nvSpPr>
        <p:spPr>
          <a:xfrm>
            <a:off x="9628632" y="4281240"/>
            <a:ext cx="1359668" cy="523220"/>
          </a:xfrm>
          <a:prstGeom prst="rect">
            <a:avLst/>
          </a:prstGeom>
          <a:noFill/>
          <a:ln>
            <a:solidFill>
              <a:schemeClr val="tx1"/>
            </a:solidFill>
          </a:ln>
        </p:spPr>
        <p:txBody>
          <a:bodyPr wrap="none" rtlCol="0">
            <a:spAutoFit/>
          </a:bodyPr>
          <a:lstStyle/>
          <a:p>
            <a:r>
              <a:rPr lang="hu-HU" sz="1400" dirty="0" err="1"/>
              <a:t>setmetatable</a:t>
            </a:r>
            <a:br>
              <a:rPr lang="hu-HU" sz="1400" dirty="0"/>
            </a:br>
            <a:r>
              <a:rPr lang="hu-HU" sz="1400" dirty="0"/>
              <a:t>(haladó)</a:t>
            </a:r>
          </a:p>
        </p:txBody>
      </p:sp>
    </p:spTree>
    <p:extLst>
      <p:ext uri="{BB962C8B-B14F-4D97-AF65-F5344CB8AC3E}">
        <p14:creationId xmlns:p14="http://schemas.microsoft.com/office/powerpoint/2010/main" val="20893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563C-0F94-B735-3D4E-C5FB1A8E0B8F}"/>
              </a:ext>
            </a:extLst>
          </p:cNvPr>
          <p:cNvSpPr>
            <a:spLocks noGrp="1"/>
          </p:cNvSpPr>
          <p:nvPr>
            <p:ph type="title"/>
          </p:nvPr>
        </p:nvSpPr>
        <p:spPr/>
        <p:txBody>
          <a:bodyPr/>
          <a:lstStyle/>
          <a:p>
            <a:r>
              <a:rPr lang="hu-HU" dirty="0"/>
              <a:t>Bevezetés a </a:t>
            </a:r>
            <a:r>
              <a:rPr lang="hu-HU" dirty="0" err="1"/>
              <a:t>Lua-ba</a:t>
            </a:r>
            <a:r>
              <a:rPr lang="hu-HU" dirty="0"/>
              <a:t>: Táblák (folyt.)</a:t>
            </a:r>
          </a:p>
        </p:txBody>
      </p:sp>
      <p:sp>
        <p:nvSpPr>
          <p:cNvPr id="3" name="Content Placeholder 2">
            <a:extLst>
              <a:ext uri="{FF2B5EF4-FFF2-40B4-BE49-F238E27FC236}">
                <a16:creationId xmlns:a16="http://schemas.microsoft.com/office/drawing/2014/main" id="{956F8C89-5545-5A92-51E6-F665950090C5}"/>
              </a:ext>
            </a:extLst>
          </p:cNvPr>
          <p:cNvSpPr>
            <a:spLocks noGrp="1"/>
          </p:cNvSpPr>
          <p:nvPr>
            <p:ph idx="1"/>
          </p:nvPr>
        </p:nvSpPr>
        <p:spPr>
          <a:xfrm>
            <a:off x="646111" y="1237364"/>
            <a:ext cx="10665016" cy="4195481"/>
          </a:xfrm>
        </p:spPr>
        <p:txBody>
          <a:bodyPr/>
          <a:lstStyle/>
          <a:p>
            <a:r>
              <a:rPr lang="hu-HU" dirty="0"/>
              <a:t>Szótár (</a:t>
            </a:r>
            <a:r>
              <a:rPr lang="hu-HU" dirty="0" err="1"/>
              <a:t>dictionary</a:t>
            </a:r>
            <a:r>
              <a:rPr lang="hu-HU" dirty="0"/>
              <a:t>), halmaz (</a:t>
            </a:r>
            <a:r>
              <a:rPr lang="hu-HU" dirty="0" err="1"/>
              <a:t>set</a:t>
            </a:r>
            <a:r>
              <a:rPr lang="hu-HU" dirty="0"/>
              <a:t>) és </a:t>
            </a:r>
            <a:r>
              <a:rPr lang="hu-HU" dirty="0" err="1"/>
              <a:t>tuple</a:t>
            </a:r>
            <a:r>
              <a:rPr lang="hu-HU" dirty="0"/>
              <a:t> definiálása </a:t>
            </a:r>
            <a:r>
              <a:rPr lang="hu-HU" dirty="0" err="1"/>
              <a:t>Lua-ban</a:t>
            </a:r>
            <a:r>
              <a:rPr lang="hu-HU" dirty="0"/>
              <a:t> és </a:t>
            </a:r>
            <a:r>
              <a:rPr lang="hu-HU" dirty="0" err="1"/>
              <a:t>Python-ban</a:t>
            </a:r>
            <a:r>
              <a:rPr lang="hu-HU" dirty="0"/>
              <a:t>:</a:t>
            </a:r>
          </a:p>
        </p:txBody>
      </p:sp>
      <p:sp>
        <p:nvSpPr>
          <p:cNvPr id="11" name="TextBox 10">
            <a:extLst>
              <a:ext uri="{FF2B5EF4-FFF2-40B4-BE49-F238E27FC236}">
                <a16:creationId xmlns:a16="http://schemas.microsoft.com/office/drawing/2014/main" id="{3DA80EDF-DA26-C28B-A63B-DDB76CBA860B}"/>
              </a:ext>
            </a:extLst>
          </p:cNvPr>
          <p:cNvSpPr txBox="1"/>
          <p:nvPr/>
        </p:nvSpPr>
        <p:spPr>
          <a:xfrm>
            <a:off x="220573" y="2282335"/>
            <a:ext cx="6112571" cy="369332"/>
          </a:xfrm>
          <a:prstGeom prst="rect">
            <a:avLst/>
          </a:prstGeom>
          <a:noFill/>
        </p:spPr>
        <p:txBody>
          <a:bodyPr wrap="none" rtlCol="0">
            <a:spAutoFit/>
          </a:bodyPr>
          <a:lstStyle/>
          <a:p>
            <a:r>
              <a:rPr lang="hu-HU" dirty="0"/>
              <a:t>Lehetőségek egy tábla tartalmának szép kiíratására:</a:t>
            </a:r>
          </a:p>
        </p:txBody>
      </p:sp>
      <p:sp>
        <p:nvSpPr>
          <p:cNvPr id="4" name="TextBox 3"/>
          <p:cNvSpPr txBox="1"/>
          <p:nvPr/>
        </p:nvSpPr>
        <p:spPr>
          <a:xfrm>
            <a:off x="11750854" y="6488668"/>
            <a:ext cx="441146" cy="369332"/>
          </a:xfrm>
          <a:prstGeom prst="rect">
            <a:avLst/>
          </a:prstGeom>
          <a:noFill/>
        </p:spPr>
        <p:txBody>
          <a:bodyPr wrap="none" rtlCol="0">
            <a:spAutoFit/>
          </a:bodyPr>
          <a:lstStyle/>
          <a:p>
            <a:r>
              <a:rPr lang="uk-UA" dirty="0"/>
              <a:t>13</a:t>
            </a:r>
          </a:p>
        </p:txBody>
      </p:sp>
      <p:pic>
        <p:nvPicPr>
          <p:cNvPr id="7" name="Picture 6" descr="A computer screen shot of a black screen&#10;&#10;Description automatically generated">
            <a:extLst>
              <a:ext uri="{FF2B5EF4-FFF2-40B4-BE49-F238E27FC236}">
                <a16:creationId xmlns:a16="http://schemas.microsoft.com/office/drawing/2014/main" id="{A5240D9F-4508-0342-EDBA-5A41A9A1F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211" y="2804390"/>
            <a:ext cx="5550408" cy="2803888"/>
          </a:xfrm>
          <a:prstGeom prst="rect">
            <a:avLst/>
          </a:prstGeom>
        </p:spPr>
      </p:pic>
      <p:pic>
        <p:nvPicPr>
          <p:cNvPr id="10" name="Picture 9" descr="A computer screen shot of a program code&#10;&#10;Description automatically generated">
            <a:extLst>
              <a:ext uri="{FF2B5EF4-FFF2-40B4-BE49-F238E27FC236}">
                <a16:creationId xmlns:a16="http://schemas.microsoft.com/office/drawing/2014/main" id="{60745C87-AD67-6BEC-C346-DBA8E66656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8097" y="1928955"/>
            <a:ext cx="5543330" cy="4288536"/>
          </a:xfrm>
          <a:prstGeom prst="rect">
            <a:avLst/>
          </a:prstGeom>
        </p:spPr>
      </p:pic>
    </p:spTree>
    <p:extLst>
      <p:ext uri="{BB962C8B-B14F-4D97-AF65-F5344CB8AC3E}">
        <p14:creationId xmlns:p14="http://schemas.microsoft.com/office/powerpoint/2010/main" val="342573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563C-0F94-B735-3D4E-C5FB1A8E0B8F}"/>
              </a:ext>
            </a:extLst>
          </p:cNvPr>
          <p:cNvSpPr>
            <a:spLocks noGrp="1"/>
          </p:cNvSpPr>
          <p:nvPr>
            <p:ph type="title"/>
          </p:nvPr>
        </p:nvSpPr>
        <p:spPr/>
        <p:txBody>
          <a:bodyPr/>
          <a:lstStyle/>
          <a:p>
            <a:r>
              <a:rPr lang="hu-HU" dirty="0"/>
              <a:t>Bevezetés a </a:t>
            </a:r>
            <a:r>
              <a:rPr lang="hu-HU" dirty="0" err="1"/>
              <a:t>Lua-ba</a:t>
            </a:r>
            <a:r>
              <a:rPr lang="hu-HU" dirty="0"/>
              <a:t>: Táblák</a:t>
            </a:r>
          </a:p>
        </p:txBody>
      </p:sp>
      <p:sp>
        <p:nvSpPr>
          <p:cNvPr id="3" name="Content Placeholder 2">
            <a:extLst>
              <a:ext uri="{FF2B5EF4-FFF2-40B4-BE49-F238E27FC236}">
                <a16:creationId xmlns:a16="http://schemas.microsoft.com/office/drawing/2014/main" id="{956F8C89-5545-5A92-51E6-F665950090C5}"/>
              </a:ext>
            </a:extLst>
          </p:cNvPr>
          <p:cNvSpPr>
            <a:spLocks noGrp="1"/>
          </p:cNvSpPr>
          <p:nvPr>
            <p:ph idx="1"/>
          </p:nvPr>
        </p:nvSpPr>
        <p:spPr>
          <a:xfrm>
            <a:off x="646111" y="1237364"/>
            <a:ext cx="10665016" cy="4195481"/>
          </a:xfrm>
        </p:spPr>
        <p:txBody>
          <a:bodyPr/>
          <a:lstStyle/>
          <a:p>
            <a:r>
              <a:rPr lang="hu-HU" dirty="0"/>
              <a:t>A </a:t>
            </a:r>
            <a:r>
              <a:rPr lang="hu-HU" dirty="0" err="1"/>
              <a:t>Lua</a:t>
            </a:r>
            <a:r>
              <a:rPr lang="hu-HU" dirty="0"/>
              <a:t> specialitása, hogy kétféleképpen lehet bejárni a táblákat.</a:t>
            </a:r>
            <a:br>
              <a:rPr lang="hu-HU" dirty="0"/>
            </a:br>
            <a:r>
              <a:rPr lang="hu-HU" dirty="0"/>
              <a:t>	</a:t>
            </a:r>
            <a:r>
              <a:rPr lang="hu-HU" b="1" u="sng" dirty="0"/>
              <a:t>1) </a:t>
            </a:r>
            <a:r>
              <a:rPr lang="hu-HU" b="1" u="sng" dirty="0" err="1"/>
              <a:t>ipairs</a:t>
            </a:r>
            <a:r>
              <a:rPr lang="hu-HU" dirty="0"/>
              <a:t>: Itt fontos, hogy a tábla tartalma logikailag összefüggő legyen, azaz a tábla kulcsai egymást kövessék. (Pld. egy lista adatszerkezet ezt kielégíti.)</a:t>
            </a:r>
          </a:p>
          <a:p>
            <a:pPr marL="457200" lvl="1" indent="0">
              <a:buNone/>
            </a:pPr>
            <a:r>
              <a:rPr lang="hu-HU" sz="2000" b="1" u="sng" dirty="0"/>
              <a:t>2) </a:t>
            </a:r>
            <a:r>
              <a:rPr lang="hu-HU" sz="2000" b="1" u="sng" dirty="0" err="1"/>
              <a:t>pairs</a:t>
            </a:r>
            <a:r>
              <a:rPr lang="hu-HU" b="1" u="sng" dirty="0"/>
              <a:t>: </a:t>
            </a:r>
            <a:r>
              <a:rPr lang="hu-HU" dirty="0"/>
              <a:t>Nála nem fontos, hogy logikailag összefüggő legyen a sorrend. Egyedül azt nézi, hogy a tábla elemeinek a </a:t>
            </a:r>
            <a:r>
              <a:rPr lang="hu-HU" dirty="0" err="1"/>
              <a:t>hash</a:t>
            </a:r>
            <a:r>
              <a:rPr lang="hu-HU" dirty="0"/>
              <a:t> értéke különbözik-e és ez alapján végigiterálja a táblát.</a:t>
            </a:r>
          </a:p>
        </p:txBody>
      </p:sp>
      <p:pic>
        <p:nvPicPr>
          <p:cNvPr id="5" name="Picture 4" descr="A computer screen shot of a black screen with colorful text&#10;&#10;Description automatically generated">
            <a:extLst>
              <a:ext uri="{FF2B5EF4-FFF2-40B4-BE49-F238E27FC236}">
                <a16:creationId xmlns:a16="http://schemas.microsoft.com/office/drawing/2014/main" id="{B7666026-2024-0F1D-2A6E-86DCA341A5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503" y="3243639"/>
            <a:ext cx="4933608" cy="2889295"/>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CDA9C9EF-5598-5B72-BFDA-1780ECCD2C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4012" y="3243638"/>
            <a:ext cx="5247115" cy="2889295"/>
          </a:xfrm>
          <a:prstGeom prst="rect">
            <a:avLst/>
          </a:prstGeom>
        </p:spPr>
      </p:pic>
      <p:sp>
        <p:nvSpPr>
          <p:cNvPr id="4" name="TextBox 3"/>
          <p:cNvSpPr txBox="1"/>
          <p:nvPr/>
        </p:nvSpPr>
        <p:spPr>
          <a:xfrm>
            <a:off x="11750854" y="6488668"/>
            <a:ext cx="441146" cy="369332"/>
          </a:xfrm>
          <a:prstGeom prst="rect">
            <a:avLst/>
          </a:prstGeom>
          <a:noFill/>
        </p:spPr>
        <p:txBody>
          <a:bodyPr wrap="none" rtlCol="0">
            <a:spAutoFit/>
          </a:bodyPr>
          <a:lstStyle/>
          <a:p>
            <a:r>
              <a:rPr lang="uk-UA" dirty="0"/>
              <a:t>14</a:t>
            </a:r>
          </a:p>
        </p:txBody>
      </p:sp>
      <p:cxnSp>
        <p:nvCxnSpPr>
          <p:cNvPr id="7" name="Straight Arrow Connector 6">
            <a:extLst>
              <a:ext uri="{FF2B5EF4-FFF2-40B4-BE49-F238E27FC236}">
                <a16:creationId xmlns:a16="http://schemas.microsoft.com/office/drawing/2014/main" id="{2E537FA8-27FA-504A-C42B-480217D47D66}"/>
              </a:ext>
            </a:extLst>
          </p:cNvPr>
          <p:cNvCxnSpPr/>
          <p:nvPr/>
        </p:nvCxnSpPr>
        <p:spPr>
          <a:xfrm flipH="1" flipV="1">
            <a:off x="2029968" y="4425696"/>
            <a:ext cx="457200" cy="10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04C8F6-361B-2A7D-EB39-E09C65D15F30}"/>
              </a:ext>
            </a:extLst>
          </p:cNvPr>
          <p:cNvSpPr txBox="1"/>
          <p:nvPr/>
        </p:nvSpPr>
        <p:spPr>
          <a:xfrm>
            <a:off x="2572560" y="4411394"/>
            <a:ext cx="1080745" cy="307777"/>
          </a:xfrm>
          <a:prstGeom prst="rect">
            <a:avLst/>
          </a:prstGeom>
          <a:noFill/>
          <a:ln>
            <a:solidFill>
              <a:schemeClr val="tx1"/>
            </a:solidFill>
          </a:ln>
        </p:spPr>
        <p:txBody>
          <a:bodyPr wrap="square" rtlCol="0">
            <a:spAutoFit/>
          </a:bodyPr>
          <a:lstStyle/>
          <a:p>
            <a:r>
              <a:rPr lang="hu-HU" sz="1400" dirty="0"/>
              <a:t>#table = 2</a:t>
            </a:r>
          </a:p>
        </p:txBody>
      </p:sp>
      <p:cxnSp>
        <p:nvCxnSpPr>
          <p:cNvPr id="11" name="Straight Arrow Connector 10">
            <a:extLst>
              <a:ext uri="{FF2B5EF4-FFF2-40B4-BE49-F238E27FC236}">
                <a16:creationId xmlns:a16="http://schemas.microsoft.com/office/drawing/2014/main" id="{EBC9BE22-EB19-6021-EF13-5B506F291334}"/>
              </a:ext>
            </a:extLst>
          </p:cNvPr>
          <p:cNvCxnSpPr/>
          <p:nvPr/>
        </p:nvCxnSpPr>
        <p:spPr>
          <a:xfrm flipH="1">
            <a:off x="8759952" y="4365674"/>
            <a:ext cx="3566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B78071F-20EF-A026-DECE-CD73563F4295}"/>
              </a:ext>
            </a:extLst>
          </p:cNvPr>
          <p:cNvSpPr txBox="1"/>
          <p:nvPr/>
        </p:nvSpPr>
        <p:spPr>
          <a:xfrm>
            <a:off x="9165336" y="4222489"/>
            <a:ext cx="1080745" cy="307777"/>
          </a:xfrm>
          <a:prstGeom prst="rect">
            <a:avLst/>
          </a:prstGeom>
          <a:noFill/>
          <a:ln>
            <a:solidFill>
              <a:schemeClr val="tx1"/>
            </a:solidFill>
          </a:ln>
        </p:spPr>
        <p:txBody>
          <a:bodyPr wrap="none" rtlCol="0">
            <a:spAutoFit/>
          </a:bodyPr>
          <a:lstStyle/>
          <a:p>
            <a:r>
              <a:rPr lang="hu-HU" sz="1400" dirty="0"/>
              <a:t>#table = 5</a:t>
            </a:r>
          </a:p>
        </p:txBody>
      </p:sp>
    </p:spTree>
    <p:extLst>
      <p:ext uri="{BB962C8B-B14F-4D97-AF65-F5344CB8AC3E}">
        <p14:creationId xmlns:p14="http://schemas.microsoft.com/office/powerpoint/2010/main" val="1171861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563C-0F94-B735-3D4E-C5FB1A8E0B8F}"/>
              </a:ext>
            </a:extLst>
          </p:cNvPr>
          <p:cNvSpPr>
            <a:spLocks noGrp="1"/>
          </p:cNvSpPr>
          <p:nvPr>
            <p:ph type="title"/>
          </p:nvPr>
        </p:nvSpPr>
        <p:spPr>
          <a:xfrm>
            <a:off x="556925" y="196443"/>
            <a:ext cx="9404723" cy="1400530"/>
          </a:xfrm>
        </p:spPr>
        <p:txBody>
          <a:bodyPr/>
          <a:lstStyle/>
          <a:p>
            <a:r>
              <a:rPr lang="hu-HU" dirty="0"/>
              <a:t>Bevezetés a </a:t>
            </a:r>
            <a:r>
              <a:rPr lang="hu-HU" dirty="0" err="1"/>
              <a:t>Lua-ba</a:t>
            </a:r>
            <a:r>
              <a:rPr lang="hu-HU" dirty="0"/>
              <a:t>: </a:t>
            </a:r>
            <a:r>
              <a:rPr lang="hu-HU" dirty="0" err="1"/>
              <a:t>Sztring</a:t>
            </a:r>
            <a:r>
              <a:rPr lang="hu-HU" dirty="0"/>
              <a:t> </a:t>
            </a:r>
          </a:p>
        </p:txBody>
      </p:sp>
      <p:sp>
        <p:nvSpPr>
          <p:cNvPr id="3" name="Content Placeholder 2">
            <a:extLst>
              <a:ext uri="{FF2B5EF4-FFF2-40B4-BE49-F238E27FC236}">
                <a16:creationId xmlns:a16="http://schemas.microsoft.com/office/drawing/2014/main" id="{956F8C89-5545-5A92-51E6-F665950090C5}"/>
              </a:ext>
            </a:extLst>
          </p:cNvPr>
          <p:cNvSpPr>
            <a:spLocks noGrp="1"/>
          </p:cNvSpPr>
          <p:nvPr>
            <p:ph idx="1"/>
          </p:nvPr>
        </p:nvSpPr>
        <p:spPr>
          <a:xfrm>
            <a:off x="176212" y="879016"/>
            <a:ext cx="11839575" cy="4195481"/>
          </a:xfrm>
        </p:spPr>
        <p:txBody>
          <a:bodyPr/>
          <a:lstStyle/>
          <a:p>
            <a:r>
              <a:rPr lang="hu-HU" dirty="0"/>
              <a:t>Mivel a Python rendelkezik a programozási nyelvekben az egyik legtöbb </a:t>
            </a:r>
            <a:r>
              <a:rPr lang="hu-HU" dirty="0" err="1"/>
              <a:t>sztring</a:t>
            </a:r>
            <a:r>
              <a:rPr lang="hu-HU" dirty="0"/>
              <a:t> manipulációs lehetőséggel, ezért szemmel látható, hogy a </a:t>
            </a:r>
            <a:r>
              <a:rPr lang="hu-HU" dirty="0" err="1"/>
              <a:t>Lua</a:t>
            </a:r>
            <a:r>
              <a:rPr lang="hu-HU" dirty="0"/>
              <a:t> ehhez képest „primitív”</a:t>
            </a:r>
            <a:r>
              <a:rPr lang="hu-HU" dirty="0" err="1"/>
              <a:t>-nek</a:t>
            </a:r>
            <a:r>
              <a:rPr lang="hu-HU" dirty="0"/>
              <a:t> tűnhet. De az alapvető dolgok megtalálhatók benne.</a:t>
            </a:r>
          </a:p>
        </p:txBody>
      </p:sp>
      <p:sp>
        <p:nvSpPr>
          <p:cNvPr id="4" name="TextBox 3"/>
          <p:cNvSpPr txBox="1"/>
          <p:nvPr/>
        </p:nvSpPr>
        <p:spPr>
          <a:xfrm>
            <a:off x="11750854" y="6488668"/>
            <a:ext cx="441146" cy="369332"/>
          </a:xfrm>
          <a:prstGeom prst="rect">
            <a:avLst/>
          </a:prstGeom>
          <a:noFill/>
        </p:spPr>
        <p:txBody>
          <a:bodyPr wrap="none" rtlCol="0">
            <a:spAutoFit/>
          </a:bodyPr>
          <a:lstStyle/>
          <a:p>
            <a:r>
              <a:rPr lang="uk-UA" dirty="0"/>
              <a:t>15</a:t>
            </a:r>
          </a:p>
        </p:txBody>
      </p:sp>
      <p:pic>
        <p:nvPicPr>
          <p:cNvPr id="10" name="Picture 9" descr="A screen shot of a computer program&#10;&#10;Description automatically generated">
            <a:extLst>
              <a:ext uri="{FF2B5EF4-FFF2-40B4-BE49-F238E27FC236}">
                <a16:creationId xmlns:a16="http://schemas.microsoft.com/office/drawing/2014/main" id="{430B228A-3B12-8E92-978F-81252EDA3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4082" y="1869672"/>
            <a:ext cx="5156205" cy="4857728"/>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A81C9CF9-0601-F826-B9DB-95821A6D5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79" y="2099548"/>
            <a:ext cx="4644536" cy="4389120"/>
          </a:xfrm>
          <a:prstGeom prst="rect">
            <a:avLst/>
          </a:prstGeom>
        </p:spPr>
      </p:pic>
    </p:spTree>
    <p:extLst>
      <p:ext uri="{BB962C8B-B14F-4D97-AF65-F5344CB8AC3E}">
        <p14:creationId xmlns:p14="http://schemas.microsoft.com/office/powerpoint/2010/main" val="2208559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563C-0F94-B735-3D4E-C5FB1A8E0B8F}"/>
              </a:ext>
            </a:extLst>
          </p:cNvPr>
          <p:cNvSpPr>
            <a:spLocks noGrp="1"/>
          </p:cNvSpPr>
          <p:nvPr>
            <p:ph type="title"/>
          </p:nvPr>
        </p:nvSpPr>
        <p:spPr/>
        <p:txBody>
          <a:bodyPr/>
          <a:lstStyle/>
          <a:p>
            <a:r>
              <a:rPr lang="hu-HU" dirty="0"/>
              <a:t>Bevezetés a </a:t>
            </a:r>
            <a:r>
              <a:rPr lang="hu-HU" dirty="0" err="1"/>
              <a:t>Lua-ba</a:t>
            </a:r>
            <a:r>
              <a:rPr lang="hu-HU" dirty="0"/>
              <a:t>: local</a:t>
            </a:r>
          </a:p>
        </p:txBody>
      </p:sp>
      <p:sp>
        <p:nvSpPr>
          <p:cNvPr id="3" name="Content Placeholder 2">
            <a:extLst>
              <a:ext uri="{FF2B5EF4-FFF2-40B4-BE49-F238E27FC236}">
                <a16:creationId xmlns:a16="http://schemas.microsoft.com/office/drawing/2014/main" id="{956F8C89-5545-5A92-51E6-F665950090C5}"/>
              </a:ext>
            </a:extLst>
          </p:cNvPr>
          <p:cNvSpPr>
            <a:spLocks noGrp="1"/>
          </p:cNvSpPr>
          <p:nvPr>
            <p:ph idx="1"/>
          </p:nvPr>
        </p:nvSpPr>
        <p:spPr>
          <a:xfrm>
            <a:off x="646111" y="1237364"/>
            <a:ext cx="10665016" cy="4195481"/>
          </a:xfrm>
        </p:spPr>
        <p:txBody>
          <a:bodyPr/>
          <a:lstStyle/>
          <a:p>
            <a:r>
              <a:rPr lang="hu-HU" dirty="0"/>
              <a:t>A </a:t>
            </a:r>
            <a:r>
              <a:rPr lang="hu-HU" dirty="0" err="1"/>
              <a:t>Lua</a:t>
            </a:r>
            <a:r>
              <a:rPr lang="hu-HU" dirty="0"/>
              <a:t>-ban a local láthatósági módosítást jelent. És ellentétben más programozási nyelvekkel, ha egy fájlban definiálok valamit localban azt más fájl nem láthatja de az adott fájlon belül lévő dolgok sem (amik hátrébb voltak a végrehajtásban).</a:t>
            </a:r>
          </a:p>
          <a:p>
            <a:r>
              <a:rPr lang="hu-HU" dirty="0"/>
              <a:t>Példa erre:</a:t>
            </a:r>
          </a:p>
        </p:txBody>
      </p:sp>
      <p:pic>
        <p:nvPicPr>
          <p:cNvPr id="6" name="Picture 5" descr="A screen shot of a computer program&#10;&#10;Description automatically generated">
            <a:extLst>
              <a:ext uri="{FF2B5EF4-FFF2-40B4-BE49-F238E27FC236}">
                <a16:creationId xmlns:a16="http://schemas.microsoft.com/office/drawing/2014/main" id="{12D19AA0-D57D-A0F4-DF86-0C32D739AC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475" y="2662519"/>
            <a:ext cx="5648325" cy="4034518"/>
          </a:xfrm>
          <a:prstGeom prst="rect">
            <a:avLst/>
          </a:prstGeom>
        </p:spPr>
      </p:pic>
      <p:sp>
        <p:nvSpPr>
          <p:cNvPr id="4" name="TextBox 3"/>
          <p:cNvSpPr txBox="1"/>
          <p:nvPr/>
        </p:nvSpPr>
        <p:spPr>
          <a:xfrm>
            <a:off x="11750854" y="6488668"/>
            <a:ext cx="441146" cy="369332"/>
          </a:xfrm>
          <a:prstGeom prst="rect">
            <a:avLst/>
          </a:prstGeom>
          <a:noFill/>
        </p:spPr>
        <p:txBody>
          <a:bodyPr wrap="none" rtlCol="0">
            <a:spAutoFit/>
          </a:bodyPr>
          <a:lstStyle/>
          <a:p>
            <a:r>
              <a:rPr lang="uk-UA" dirty="0"/>
              <a:t>16</a:t>
            </a:r>
          </a:p>
        </p:txBody>
      </p:sp>
    </p:spTree>
    <p:extLst>
      <p:ext uri="{BB962C8B-B14F-4D97-AF65-F5344CB8AC3E}">
        <p14:creationId xmlns:p14="http://schemas.microsoft.com/office/powerpoint/2010/main" val="3306429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563C-0F94-B735-3D4E-C5FB1A8E0B8F}"/>
              </a:ext>
            </a:extLst>
          </p:cNvPr>
          <p:cNvSpPr>
            <a:spLocks noGrp="1"/>
          </p:cNvSpPr>
          <p:nvPr>
            <p:ph type="title"/>
          </p:nvPr>
        </p:nvSpPr>
        <p:spPr/>
        <p:txBody>
          <a:bodyPr/>
          <a:lstStyle/>
          <a:p>
            <a:r>
              <a:rPr lang="hu-HU" dirty="0"/>
              <a:t>Bevezetés a </a:t>
            </a:r>
            <a:r>
              <a:rPr lang="hu-HU" dirty="0" err="1"/>
              <a:t>Lua-ba</a:t>
            </a:r>
            <a:r>
              <a:rPr lang="hu-HU" dirty="0"/>
              <a:t>: </a:t>
            </a:r>
            <a:r>
              <a:rPr lang="hu-HU" dirty="0" err="1"/>
              <a:t>Classok</a:t>
            </a:r>
            <a:endParaRPr lang="hu-HU" dirty="0"/>
          </a:p>
        </p:txBody>
      </p:sp>
      <p:sp>
        <p:nvSpPr>
          <p:cNvPr id="3" name="Content Placeholder 2">
            <a:extLst>
              <a:ext uri="{FF2B5EF4-FFF2-40B4-BE49-F238E27FC236}">
                <a16:creationId xmlns:a16="http://schemas.microsoft.com/office/drawing/2014/main" id="{956F8C89-5545-5A92-51E6-F665950090C5}"/>
              </a:ext>
            </a:extLst>
          </p:cNvPr>
          <p:cNvSpPr>
            <a:spLocks noGrp="1"/>
          </p:cNvSpPr>
          <p:nvPr>
            <p:ph idx="1"/>
          </p:nvPr>
        </p:nvSpPr>
        <p:spPr>
          <a:xfrm>
            <a:off x="646111" y="1237364"/>
            <a:ext cx="10665016" cy="4195481"/>
          </a:xfrm>
        </p:spPr>
        <p:txBody>
          <a:bodyPr/>
          <a:lstStyle/>
          <a:p>
            <a:r>
              <a:rPr lang="hu-HU" dirty="0"/>
              <a:t>A </a:t>
            </a:r>
            <a:r>
              <a:rPr lang="hu-HU" dirty="0" err="1"/>
              <a:t>Lua</a:t>
            </a:r>
            <a:r>
              <a:rPr lang="hu-HU" dirty="0"/>
              <a:t> nem annyira híres az objektum-orientáltságról, de nem zárja ki teljesen. Van rá lehetőség.</a:t>
            </a:r>
          </a:p>
          <a:p>
            <a:r>
              <a:rPr lang="hu-HU" dirty="0"/>
              <a:t>Példa erre:</a:t>
            </a:r>
          </a:p>
        </p:txBody>
      </p:sp>
      <p:pic>
        <p:nvPicPr>
          <p:cNvPr id="5" name="Picture 4" descr="A screen shot of a computer&#10;&#10;Description automatically generated">
            <a:extLst>
              <a:ext uri="{FF2B5EF4-FFF2-40B4-BE49-F238E27FC236}">
                <a16:creationId xmlns:a16="http://schemas.microsoft.com/office/drawing/2014/main" id="{DE879D92-8345-74DE-1B2E-08F3DD5BC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6172" y="2474088"/>
            <a:ext cx="6791245" cy="3973978"/>
          </a:xfrm>
          <a:prstGeom prst="rect">
            <a:avLst/>
          </a:prstGeom>
        </p:spPr>
      </p:pic>
      <p:sp>
        <p:nvSpPr>
          <p:cNvPr id="9" name="TextBox 8">
            <a:extLst>
              <a:ext uri="{FF2B5EF4-FFF2-40B4-BE49-F238E27FC236}">
                <a16:creationId xmlns:a16="http://schemas.microsoft.com/office/drawing/2014/main" id="{61313F3E-6B58-54D3-3328-2618F2B819AF}"/>
              </a:ext>
            </a:extLst>
          </p:cNvPr>
          <p:cNvSpPr txBox="1"/>
          <p:nvPr/>
        </p:nvSpPr>
        <p:spPr>
          <a:xfrm>
            <a:off x="646111" y="2637894"/>
            <a:ext cx="3422732" cy="369332"/>
          </a:xfrm>
          <a:prstGeom prst="rect">
            <a:avLst/>
          </a:prstGeom>
          <a:noFill/>
        </p:spPr>
        <p:txBody>
          <a:bodyPr wrap="none" rtlCol="0">
            <a:spAutoFit/>
          </a:bodyPr>
          <a:lstStyle/>
          <a:p>
            <a:r>
              <a:rPr lang="hu-HU" dirty="0"/>
              <a:t>Pythonban való megfelelője:</a:t>
            </a:r>
          </a:p>
        </p:txBody>
      </p:sp>
      <p:sp>
        <p:nvSpPr>
          <p:cNvPr id="4" name="TextBox 3"/>
          <p:cNvSpPr txBox="1"/>
          <p:nvPr/>
        </p:nvSpPr>
        <p:spPr>
          <a:xfrm>
            <a:off x="11771740" y="6488668"/>
            <a:ext cx="441146" cy="369332"/>
          </a:xfrm>
          <a:prstGeom prst="rect">
            <a:avLst/>
          </a:prstGeom>
          <a:noFill/>
        </p:spPr>
        <p:txBody>
          <a:bodyPr wrap="none" rtlCol="0">
            <a:spAutoFit/>
          </a:bodyPr>
          <a:lstStyle/>
          <a:p>
            <a:r>
              <a:rPr lang="uk-UA" dirty="0"/>
              <a:t>17</a:t>
            </a:r>
          </a:p>
        </p:txBody>
      </p:sp>
      <p:pic>
        <p:nvPicPr>
          <p:cNvPr id="7" name="Picture 6" descr="A screenshot of a computer program&#10;&#10;Description automatically generated">
            <a:extLst>
              <a:ext uri="{FF2B5EF4-FFF2-40B4-BE49-F238E27FC236}">
                <a16:creationId xmlns:a16="http://schemas.microsoft.com/office/drawing/2014/main" id="{299E7827-1C81-7CB7-A69E-0581180B03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851" y="2988063"/>
            <a:ext cx="5030582" cy="3680311"/>
          </a:xfrm>
          <a:prstGeom prst="rect">
            <a:avLst/>
          </a:prstGeom>
        </p:spPr>
      </p:pic>
      <p:cxnSp>
        <p:nvCxnSpPr>
          <p:cNvPr id="11" name="Connector: Elbow 10">
            <a:extLst>
              <a:ext uri="{FF2B5EF4-FFF2-40B4-BE49-F238E27FC236}">
                <a16:creationId xmlns:a16="http://schemas.microsoft.com/office/drawing/2014/main" id="{70FADDE3-56A3-650B-4969-CD538FF5ED30}"/>
              </a:ext>
            </a:extLst>
          </p:cNvPr>
          <p:cNvCxnSpPr/>
          <p:nvPr/>
        </p:nvCxnSpPr>
        <p:spPr>
          <a:xfrm rot="10800000" flipV="1">
            <a:off x="7232904" y="4700016"/>
            <a:ext cx="704088" cy="4480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06D877C-9A01-1A4D-1D0F-BBBFFCBC8C22}"/>
              </a:ext>
            </a:extLst>
          </p:cNvPr>
          <p:cNvSpPr txBox="1"/>
          <p:nvPr/>
        </p:nvSpPr>
        <p:spPr>
          <a:xfrm>
            <a:off x="7976253" y="4546127"/>
            <a:ext cx="2323072" cy="307777"/>
          </a:xfrm>
          <a:prstGeom prst="rect">
            <a:avLst/>
          </a:prstGeom>
          <a:noFill/>
          <a:ln>
            <a:solidFill>
              <a:schemeClr val="tx1"/>
            </a:solidFill>
          </a:ln>
        </p:spPr>
        <p:txBody>
          <a:bodyPr wrap="none" rtlCol="0">
            <a:spAutoFit/>
          </a:bodyPr>
          <a:lstStyle/>
          <a:p>
            <a:r>
              <a:rPr lang="hu-HU" sz="1400" dirty="0"/>
              <a:t>: </a:t>
            </a:r>
            <a:r>
              <a:rPr lang="hu-HU" sz="1400" dirty="0" err="1"/>
              <a:t>-ot</a:t>
            </a:r>
            <a:r>
              <a:rPr lang="hu-HU" sz="1400" dirty="0"/>
              <a:t> használunk . helyett!</a:t>
            </a:r>
          </a:p>
        </p:txBody>
      </p:sp>
    </p:spTree>
    <p:extLst>
      <p:ext uri="{BB962C8B-B14F-4D97-AF65-F5344CB8AC3E}">
        <p14:creationId xmlns:p14="http://schemas.microsoft.com/office/powerpoint/2010/main" val="2802823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78149-1034-6559-8FDC-59D343C0383B}"/>
              </a:ext>
            </a:extLst>
          </p:cNvPr>
          <p:cNvSpPr>
            <a:spLocks noGrp="1"/>
          </p:cNvSpPr>
          <p:nvPr>
            <p:ph type="title"/>
          </p:nvPr>
        </p:nvSpPr>
        <p:spPr/>
        <p:txBody>
          <a:bodyPr/>
          <a:lstStyle/>
          <a:p>
            <a:r>
              <a:rPr lang="hu-HU" dirty="0" err="1"/>
              <a:t>Lua</a:t>
            </a:r>
            <a:r>
              <a:rPr lang="hu-HU" dirty="0"/>
              <a:t> – Története:</a:t>
            </a:r>
          </a:p>
        </p:txBody>
      </p:sp>
      <p:sp>
        <p:nvSpPr>
          <p:cNvPr id="3" name="Content Placeholder 2">
            <a:extLst>
              <a:ext uri="{FF2B5EF4-FFF2-40B4-BE49-F238E27FC236}">
                <a16:creationId xmlns:a16="http://schemas.microsoft.com/office/drawing/2014/main" id="{EEDC4340-A773-F269-54D0-7EA8E5F1C317}"/>
              </a:ext>
            </a:extLst>
          </p:cNvPr>
          <p:cNvSpPr>
            <a:spLocks noGrp="1"/>
          </p:cNvSpPr>
          <p:nvPr>
            <p:ph idx="1"/>
          </p:nvPr>
        </p:nvSpPr>
        <p:spPr>
          <a:xfrm>
            <a:off x="646111" y="1342644"/>
            <a:ext cx="8946541" cy="4172711"/>
          </a:xfrm>
        </p:spPr>
        <p:txBody>
          <a:bodyPr>
            <a:normAutofit/>
          </a:bodyPr>
          <a:lstStyle/>
          <a:p>
            <a:r>
              <a:rPr lang="hu-HU" b="0" i="0" dirty="0">
                <a:effectLst/>
                <a:latin typeface="Söhne"/>
              </a:rPr>
              <a:t>A </a:t>
            </a:r>
            <a:r>
              <a:rPr lang="hu-HU" b="0" i="0" dirty="0" err="1">
                <a:effectLst/>
                <a:latin typeface="Söhne"/>
              </a:rPr>
              <a:t>Lua</a:t>
            </a:r>
            <a:r>
              <a:rPr lang="hu-HU" b="0" i="0" dirty="0">
                <a:effectLst/>
                <a:latin typeface="Söhne"/>
              </a:rPr>
              <a:t> egy könnyűsúlyú </a:t>
            </a:r>
            <a:r>
              <a:rPr lang="hu-HU" b="0" i="0" dirty="0" err="1">
                <a:effectLst/>
                <a:latin typeface="Söhne"/>
              </a:rPr>
              <a:t>szkriptnyelv</a:t>
            </a:r>
            <a:r>
              <a:rPr lang="hu-HU" b="0" i="0" dirty="0">
                <a:effectLst/>
                <a:latin typeface="Söhne"/>
              </a:rPr>
              <a:t>, melyet az 1993-ban kezdeményezett Roberto </a:t>
            </a:r>
            <a:r>
              <a:rPr lang="hu-HU" b="0" i="0" dirty="0" err="1">
                <a:effectLst/>
                <a:latin typeface="Söhne"/>
              </a:rPr>
              <a:t>Ierusalimschy</a:t>
            </a:r>
            <a:r>
              <a:rPr lang="hu-HU" b="0" i="0" dirty="0">
                <a:effectLst/>
                <a:latin typeface="Söhne"/>
              </a:rPr>
              <a:t>, </a:t>
            </a:r>
            <a:r>
              <a:rPr lang="hu-HU" b="0" i="0" dirty="0" err="1">
                <a:effectLst/>
                <a:latin typeface="Söhne"/>
              </a:rPr>
              <a:t>Luiz</a:t>
            </a:r>
            <a:r>
              <a:rPr lang="hu-HU" b="0" i="0" dirty="0">
                <a:effectLst/>
                <a:latin typeface="Söhne"/>
              </a:rPr>
              <a:t> </a:t>
            </a:r>
            <a:r>
              <a:rPr lang="hu-HU" b="0" i="0" dirty="0" err="1">
                <a:effectLst/>
                <a:latin typeface="Söhne"/>
              </a:rPr>
              <a:t>Henrique</a:t>
            </a:r>
            <a:r>
              <a:rPr lang="hu-HU" b="0" i="0" dirty="0">
                <a:effectLst/>
                <a:latin typeface="Söhne"/>
              </a:rPr>
              <a:t> de </a:t>
            </a:r>
            <a:r>
              <a:rPr lang="hu-HU" b="0" i="0" dirty="0" err="1">
                <a:effectLst/>
                <a:latin typeface="Söhne"/>
              </a:rPr>
              <a:t>Figueiredo</a:t>
            </a:r>
            <a:r>
              <a:rPr lang="hu-HU" b="0" i="0" dirty="0">
                <a:effectLst/>
                <a:latin typeface="Söhne"/>
              </a:rPr>
              <a:t> és </a:t>
            </a:r>
            <a:r>
              <a:rPr lang="hu-HU" b="0" i="0" dirty="0" err="1">
                <a:effectLst/>
                <a:latin typeface="Söhne"/>
              </a:rPr>
              <a:t>Waldemar</a:t>
            </a:r>
            <a:r>
              <a:rPr lang="hu-HU" b="0" i="0" dirty="0">
                <a:effectLst/>
                <a:latin typeface="Söhne"/>
              </a:rPr>
              <a:t> </a:t>
            </a:r>
            <a:r>
              <a:rPr lang="hu-HU" b="0" i="0" dirty="0" err="1">
                <a:effectLst/>
                <a:latin typeface="Söhne"/>
              </a:rPr>
              <a:t>Celes</a:t>
            </a:r>
            <a:r>
              <a:rPr lang="hu-HU" b="0" i="0" dirty="0">
                <a:effectLst/>
                <a:latin typeface="Söhne"/>
              </a:rPr>
              <a:t> alkotta csapat fejlesztett ki.</a:t>
            </a:r>
          </a:p>
          <a:p>
            <a:r>
              <a:rPr lang="hu-HU" b="0" i="0" dirty="0">
                <a:effectLst/>
                <a:latin typeface="Söhne"/>
              </a:rPr>
              <a:t>A neve portugálul "holdat" jelent, utalva a fejlesztők brazil származására és a projekt kezdeti szakaszában tett éjszakai munkájukra.</a:t>
            </a:r>
          </a:p>
          <a:p>
            <a:r>
              <a:rPr lang="hu-HU" b="0" i="0" dirty="0">
                <a:effectLst/>
                <a:latin typeface="Söhne"/>
              </a:rPr>
              <a:t>Az eredeti célja a beágyazott rendszerekhez való könnyű illeszkedés volt.</a:t>
            </a:r>
          </a:p>
          <a:p>
            <a:r>
              <a:rPr lang="hu-HU" b="0" i="0" dirty="0">
                <a:effectLst/>
                <a:latin typeface="Söhne"/>
              </a:rPr>
              <a:t>A </a:t>
            </a:r>
            <a:r>
              <a:rPr lang="hu-HU" b="0" i="0" dirty="0" err="1">
                <a:effectLst/>
                <a:latin typeface="Söhne"/>
              </a:rPr>
              <a:t>Lua-t</a:t>
            </a:r>
            <a:r>
              <a:rPr lang="hu-HU" b="0" i="0" dirty="0">
                <a:effectLst/>
                <a:latin typeface="Söhne"/>
              </a:rPr>
              <a:t> gyakran használják játékokban és más alkalmazásokban, ahol fontos a gyorsaság és az egyszerűség.</a:t>
            </a:r>
          </a:p>
          <a:p>
            <a:r>
              <a:rPr lang="hu-HU" b="0" i="0" dirty="0">
                <a:effectLst/>
                <a:latin typeface="Söhne"/>
              </a:rPr>
              <a:t>Az </a:t>
            </a:r>
            <a:r>
              <a:rPr lang="hu-HU" b="0" i="0" dirty="0" err="1">
                <a:effectLst/>
                <a:latin typeface="Söhne"/>
              </a:rPr>
              <a:t>open-source</a:t>
            </a:r>
            <a:r>
              <a:rPr lang="hu-HU" b="0" i="0" dirty="0">
                <a:effectLst/>
                <a:latin typeface="Söhne"/>
              </a:rPr>
              <a:t> licenszének köszönhetően a </a:t>
            </a:r>
            <a:r>
              <a:rPr lang="hu-HU" b="0" i="0" dirty="0" err="1">
                <a:effectLst/>
                <a:latin typeface="Söhne"/>
              </a:rPr>
              <a:t>Lua</a:t>
            </a:r>
            <a:r>
              <a:rPr lang="hu-HU" b="0" i="0" dirty="0">
                <a:effectLst/>
                <a:latin typeface="Söhne"/>
              </a:rPr>
              <a:t> népszerűvé vált a fejlesztői közösségek körében, és ma is széles körben alkalmazzák a programozásban.</a:t>
            </a:r>
          </a:p>
          <a:p>
            <a:endParaRPr lang="hu-HU" dirty="0"/>
          </a:p>
        </p:txBody>
      </p:sp>
      <p:sp>
        <p:nvSpPr>
          <p:cNvPr id="4" name="TextBox 3"/>
          <p:cNvSpPr txBox="1"/>
          <p:nvPr/>
        </p:nvSpPr>
        <p:spPr>
          <a:xfrm>
            <a:off x="11879094" y="6488668"/>
            <a:ext cx="312906" cy="369332"/>
          </a:xfrm>
          <a:prstGeom prst="rect">
            <a:avLst/>
          </a:prstGeom>
          <a:noFill/>
        </p:spPr>
        <p:txBody>
          <a:bodyPr wrap="none" rtlCol="0">
            <a:spAutoFit/>
          </a:bodyPr>
          <a:lstStyle/>
          <a:p>
            <a:r>
              <a:rPr lang="uk-UA" dirty="0"/>
              <a:t>1</a:t>
            </a:r>
          </a:p>
        </p:txBody>
      </p:sp>
    </p:spTree>
    <p:extLst>
      <p:ext uri="{BB962C8B-B14F-4D97-AF65-F5344CB8AC3E}">
        <p14:creationId xmlns:p14="http://schemas.microsoft.com/office/powerpoint/2010/main" val="2290606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563C-0F94-B735-3D4E-C5FB1A8E0B8F}"/>
              </a:ext>
            </a:extLst>
          </p:cNvPr>
          <p:cNvSpPr>
            <a:spLocks noGrp="1"/>
          </p:cNvSpPr>
          <p:nvPr>
            <p:ph type="title"/>
          </p:nvPr>
        </p:nvSpPr>
        <p:spPr/>
        <p:txBody>
          <a:bodyPr/>
          <a:lstStyle/>
          <a:p>
            <a:r>
              <a:rPr lang="hu-HU" dirty="0"/>
              <a:t>Mire jó a </a:t>
            </a:r>
            <a:r>
              <a:rPr lang="hu-HU" dirty="0" err="1"/>
              <a:t>Lua</a:t>
            </a:r>
            <a:r>
              <a:rPr lang="hu-HU" dirty="0"/>
              <a:t>? </a:t>
            </a:r>
            <a:r>
              <a:rPr lang="hu-HU"/>
              <a:t>Mire </a:t>
            </a:r>
            <a:r>
              <a:rPr lang="hu-HU" dirty="0"/>
              <a:t>használják?</a:t>
            </a:r>
          </a:p>
        </p:txBody>
      </p:sp>
      <p:sp>
        <p:nvSpPr>
          <p:cNvPr id="3" name="Content Placeholder 2">
            <a:extLst>
              <a:ext uri="{FF2B5EF4-FFF2-40B4-BE49-F238E27FC236}">
                <a16:creationId xmlns:a16="http://schemas.microsoft.com/office/drawing/2014/main" id="{956F8C89-5545-5A92-51E6-F665950090C5}"/>
              </a:ext>
            </a:extLst>
          </p:cNvPr>
          <p:cNvSpPr>
            <a:spLocks noGrp="1"/>
          </p:cNvSpPr>
          <p:nvPr>
            <p:ph idx="1"/>
          </p:nvPr>
        </p:nvSpPr>
        <p:spPr>
          <a:xfrm>
            <a:off x="646111" y="1237364"/>
            <a:ext cx="10665016" cy="4195481"/>
          </a:xfrm>
        </p:spPr>
        <p:txBody>
          <a:bodyPr/>
          <a:lstStyle/>
          <a:p>
            <a:r>
              <a:rPr lang="hu-HU" dirty="0">
                <a:latin typeface="Söhne"/>
              </a:rPr>
              <a:t>A </a:t>
            </a:r>
            <a:r>
              <a:rPr lang="hu-HU" dirty="0" err="1">
                <a:latin typeface="Söhne"/>
              </a:rPr>
              <a:t>L</a:t>
            </a:r>
            <a:r>
              <a:rPr lang="hu-HU" b="0" i="0" dirty="0" err="1">
                <a:effectLst/>
                <a:latin typeface="Söhne"/>
              </a:rPr>
              <a:t>ua</a:t>
            </a:r>
            <a:r>
              <a:rPr lang="hu-HU" b="0" i="0" dirty="0">
                <a:effectLst/>
                <a:latin typeface="Söhne"/>
              </a:rPr>
              <a:t> egy könnyűsúlyú, beágyazható </a:t>
            </a:r>
            <a:r>
              <a:rPr lang="hu-HU" b="0" i="0" dirty="0" err="1">
                <a:effectLst/>
                <a:latin typeface="Söhne"/>
              </a:rPr>
              <a:t>szkriptnyelv</a:t>
            </a:r>
            <a:r>
              <a:rPr lang="hu-HU" dirty="0">
                <a:latin typeface="Söhne"/>
              </a:rPr>
              <a:t>.</a:t>
            </a:r>
            <a:endParaRPr lang="hu-HU" b="0" i="0" dirty="0">
              <a:effectLst/>
              <a:latin typeface="Söhne"/>
            </a:endParaRPr>
          </a:p>
          <a:p>
            <a:r>
              <a:rPr lang="hu-HU" b="0" i="0" dirty="0">
                <a:effectLst/>
                <a:latin typeface="Söhne"/>
              </a:rPr>
              <a:t>Kiválóan alkalmazható játékfejlesztésben és egyéb beágyazott rendszerek tervezésénél. </a:t>
            </a:r>
          </a:p>
          <a:p>
            <a:r>
              <a:rPr lang="hu-HU" b="0" i="0" dirty="0">
                <a:effectLst/>
                <a:latin typeface="Söhne"/>
              </a:rPr>
              <a:t>A nyelv kompakt mérete és kivételesen gyors teljesítménye miatt ideális választás játékmotorokban. </a:t>
            </a:r>
          </a:p>
          <a:p>
            <a:r>
              <a:rPr lang="hu-HU" b="0" i="0" dirty="0">
                <a:effectLst/>
                <a:latin typeface="Söhne"/>
              </a:rPr>
              <a:t>Emellett széles körben használják beágyazott rendszerek fejlesztéséhez, beleértve mobilalkalmazásokat, okos eszközöket és ipari vezérlőket. </a:t>
            </a:r>
          </a:p>
          <a:p>
            <a:r>
              <a:rPr lang="hu-HU" dirty="0">
                <a:latin typeface="Söhne"/>
              </a:rPr>
              <a:t>A </a:t>
            </a:r>
            <a:r>
              <a:rPr lang="hu-HU" dirty="0" err="1">
                <a:latin typeface="Söhne"/>
              </a:rPr>
              <a:t>L</a:t>
            </a:r>
            <a:r>
              <a:rPr lang="hu-HU" b="0" i="0" dirty="0" err="1">
                <a:effectLst/>
                <a:latin typeface="Söhne"/>
              </a:rPr>
              <a:t>ua</a:t>
            </a:r>
            <a:r>
              <a:rPr lang="hu-HU" b="0" i="0" dirty="0">
                <a:effectLst/>
                <a:latin typeface="Söhne"/>
              </a:rPr>
              <a:t> egyszerűsége és könnyen tanulhatósága miatt gyakran preferált olyan projektekben, ahol a gyors és hatékony fejlesztés kiemelten fontos.</a:t>
            </a:r>
            <a:endParaRPr lang="hu-HU" dirty="0"/>
          </a:p>
        </p:txBody>
      </p:sp>
      <p:sp>
        <p:nvSpPr>
          <p:cNvPr id="4" name="TextBox 3"/>
          <p:cNvSpPr txBox="1"/>
          <p:nvPr/>
        </p:nvSpPr>
        <p:spPr>
          <a:xfrm>
            <a:off x="11750854" y="6488668"/>
            <a:ext cx="441146" cy="369332"/>
          </a:xfrm>
          <a:prstGeom prst="rect">
            <a:avLst/>
          </a:prstGeom>
          <a:noFill/>
        </p:spPr>
        <p:txBody>
          <a:bodyPr wrap="none" rtlCol="0">
            <a:spAutoFit/>
          </a:bodyPr>
          <a:lstStyle/>
          <a:p>
            <a:r>
              <a:rPr lang="uk-UA" dirty="0"/>
              <a:t>18</a:t>
            </a:r>
          </a:p>
        </p:txBody>
      </p:sp>
    </p:spTree>
    <p:extLst>
      <p:ext uri="{BB962C8B-B14F-4D97-AF65-F5344CB8AC3E}">
        <p14:creationId xmlns:p14="http://schemas.microsoft.com/office/powerpoint/2010/main" val="3995454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563C-0F94-B735-3D4E-C5FB1A8E0B8F}"/>
              </a:ext>
            </a:extLst>
          </p:cNvPr>
          <p:cNvSpPr>
            <a:spLocks noGrp="1"/>
          </p:cNvSpPr>
          <p:nvPr>
            <p:ph type="title"/>
          </p:nvPr>
        </p:nvSpPr>
        <p:spPr>
          <a:xfrm>
            <a:off x="646111" y="452718"/>
            <a:ext cx="10418129" cy="1400530"/>
          </a:xfrm>
        </p:spPr>
        <p:txBody>
          <a:bodyPr/>
          <a:lstStyle/>
          <a:p>
            <a:r>
              <a:rPr lang="hu-HU" dirty="0"/>
              <a:t>Hol használják a </a:t>
            </a:r>
            <a:r>
              <a:rPr lang="hu-HU" dirty="0" err="1"/>
              <a:t>Lua</a:t>
            </a:r>
            <a:r>
              <a:rPr lang="hu-HU" dirty="0"/>
              <a:t>-t? </a:t>
            </a:r>
            <a:br>
              <a:rPr lang="hu-HU" dirty="0"/>
            </a:br>
            <a:r>
              <a:rPr lang="hu-HU" dirty="0"/>
              <a:t>Gyakorlati példa #1 – </a:t>
            </a:r>
            <a:r>
              <a:rPr lang="hu-HU" dirty="0" err="1"/>
              <a:t>Minecraft</a:t>
            </a:r>
            <a:r>
              <a:rPr lang="hu-HU" dirty="0"/>
              <a:t> MOD</a:t>
            </a:r>
          </a:p>
        </p:txBody>
      </p:sp>
      <p:pic>
        <p:nvPicPr>
          <p:cNvPr id="11" name="Picture 10">
            <a:extLst>
              <a:ext uri="{FF2B5EF4-FFF2-40B4-BE49-F238E27FC236}">
                <a16:creationId xmlns:a16="http://schemas.microsoft.com/office/drawing/2014/main" id="{6C24D069-4B3D-BD4C-A202-C9B8E6008104}"/>
              </a:ext>
            </a:extLst>
          </p:cNvPr>
          <p:cNvPicPr>
            <a:picLocks noChangeAspect="1"/>
          </p:cNvPicPr>
          <p:nvPr/>
        </p:nvPicPr>
        <p:blipFill>
          <a:blip r:embed="rId2" cstate="print"/>
          <a:stretch>
            <a:fillRect/>
          </a:stretch>
        </p:blipFill>
        <p:spPr>
          <a:xfrm>
            <a:off x="646111" y="1923767"/>
            <a:ext cx="10364646" cy="4058216"/>
          </a:xfrm>
          <a:prstGeom prst="rect">
            <a:avLst/>
          </a:prstGeom>
        </p:spPr>
      </p:pic>
      <p:sp>
        <p:nvSpPr>
          <p:cNvPr id="3" name="TextBox 2"/>
          <p:cNvSpPr txBox="1"/>
          <p:nvPr/>
        </p:nvSpPr>
        <p:spPr>
          <a:xfrm>
            <a:off x="11750854" y="6488668"/>
            <a:ext cx="441146" cy="369332"/>
          </a:xfrm>
          <a:prstGeom prst="rect">
            <a:avLst/>
          </a:prstGeom>
          <a:noFill/>
        </p:spPr>
        <p:txBody>
          <a:bodyPr wrap="none" rtlCol="0">
            <a:spAutoFit/>
          </a:bodyPr>
          <a:lstStyle/>
          <a:p>
            <a:r>
              <a:rPr lang="uk-UA" dirty="0"/>
              <a:t>19</a:t>
            </a:r>
          </a:p>
        </p:txBody>
      </p:sp>
    </p:spTree>
    <p:extLst>
      <p:ext uri="{BB962C8B-B14F-4D97-AF65-F5344CB8AC3E}">
        <p14:creationId xmlns:p14="http://schemas.microsoft.com/office/powerpoint/2010/main" val="2404888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563C-0F94-B735-3D4E-C5FB1A8E0B8F}"/>
              </a:ext>
            </a:extLst>
          </p:cNvPr>
          <p:cNvSpPr>
            <a:spLocks noGrp="1"/>
          </p:cNvSpPr>
          <p:nvPr>
            <p:ph type="title"/>
          </p:nvPr>
        </p:nvSpPr>
        <p:spPr>
          <a:xfrm>
            <a:off x="646111" y="452718"/>
            <a:ext cx="10418129" cy="1400530"/>
          </a:xfrm>
        </p:spPr>
        <p:txBody>
          <a:bodyPr/>
          <a:lstStyle/>
          <a:p>
            <a:r>
              <a:rPr lang="hu-HU" dirty="0"/>
              <a:t>Hol használják a </a:t>
            </a:r>
            <a:r>
              <a:rPr lang="hu-HU" dirty="0" err="1"/>
              <a:t>Lua</a:t>
            </a:r>
            <a:r>
              <a:rPr lang="hu-HU" dirty="0"/>
              <a:t>-t? </a:t>
            </a:r>
            <a:br>
              <a:rPr lang="hu-HU" dirty="0"/>
            </a:br>
            <a:r>
              <a:rPr lang="hu-HU" dirty="0"/>
              <a:t>Gyakorlati példa #2 – CSGO </a:t>
            </a:r>
            <a:r>
              <a:rPr lang="hu-HU" dirty="0" err="1"/>
              <a:t>Hack</a:t>
            </a:r>
            <a:r>
              <a:rPr lang="hu-HU" dirty="0"/>
              <a:t> CFG</a:t>
            </a:r>
          </a:p>
        </p:txBody>
      </p:sp>
      <p:pic>
        <p:nvPicPr>
          <p:cNvPr id="6" name="Picture 5">
            <a:extLst>
              <a:ext uri="{FF2B5EF4-FFF2-40B4-BE49-F238E27FC236}">
                <a16:creationId xmlns:a16="http://schemas.microsoft.com/office/drawing/2014/main" id="{3139B657-94A9-6966-6E8A-EC35042FC25A}"/>
              </a:ext>
            </a:extLst>
          </p:cNvPr>
          <p:cNvPicPr>
            <a:picLocks noChangeAspect="1"/>
          </p:cNvPicPr>
          <p:nvPr/>
        </p:nvPicPr>
        <p:blipFill>
          <a:blip r:embed="rId2" cstate="print"/>
          <a:stretch>
            <a:fillRect/>
          </a:stretch>
        </p:blipFill>
        <p:spPr>
          <a:xfrm>
            <a:off x="23442" y="1853248"/>
            <a:ext cx="6554115" cy="3772426"/>
          </a:xfrm>
          <a:prstGeom prst="rect">
            <a:avLst/>
          </a:prstGeom>
        </p:spPr>
      </p:pic>
      <p:pic>
        <p:nvPicPr>
          <p:cNvPr id="8" name="Picture 7">
            <a:extLst>
              <a:ext uri="{FF2B5EF4-FFF2-40B4-BE49-F238E27FC236}">
                <a16:creationId xmlns:a16="http://schemas.microsoft.com/office/drawing/2014/main" id="{B238E776-A606-D45E-3068-59D583AD2D18}"/>
              </a:ext>
            </a:extLst>
          </p:cNvPr>
          <p:cNvPicPr>
            <a:picLocks noChangeAspect="1"/>
          </p:cNvPicPr>
          <p:nvPr/>
        </p:nvPicPr>
        <p:blipFill>
          <a:blip r:embed="rId3" cstate="print"/>
          <a:stretch>
            <a:fillRect/>
          </a:stretch>
        </p:blipFill>
        <p:spPr>
          <a:xfrm>
            <a:off x="6690942" y="1770940"/>
            <a:ext cx="5306165" cy="5087060"/>
          </a:xfrm>
          <a:prstGeom prst="rect">
            <a:avLst/>
          </a:prstGeom>
        </p:spPr>
      </p:pic>
      <p:sp>
        <p:nvSpPr>
          <p:cNvPr id="3" name="TextBox 2"/>
          <p:cNvSpPr txBox="1"/>
          <p:nvPr/>
        </p:nvSpPr>
        <p:spPr>
          <a:xfrm>
            <a:off x="11750854" y="6488668"/>
            <a:ext cx="441146" cy="369332"/>
          </a:xfrm>
          <a:prstGeom prst="rect">
            <a:avLst/>
          </a:prstGeom>
          <a:noFill/>
        </p:spPr>
        <p:txBody>
          <a:bodyPr wrap="none" rtlCol="0">
            <a:spAutoFit/>
          </a:bodyPr>
          <a:lstStyle/>
          <a:p>
            <a:r>
              <a:rPr lang="uk-UA" dirty="0"/>
              <a:t>20</a:t>
            </a:r>
          </a:p>
        </p:txBody>
      </p:sp>
    </p:spTree>
    <p:extLst>
      <p:ext uri="{BB962C8B-B14F-4D97-AF65-F5344CB8AC3E}">
        <p14:creationId xmlns:p14="http://schemas.microsoft.com/office/powerpoint/2010/main" val="2889468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563C-0F94-B735-3D4E-C5FB1A8E0B8F}"/>
              </a:ext>
            </a:extLst>
          </p:cNvPr>
          <p:cNvSpPr>
            <a:spLocks noGrp="1"/>
          </p:cNvSpPr>
          <p:nvPr>
            <p:ph type="title"/>
          </p:nvPr>
        </p:nvSpPr>
        <p:spPr>
          <a:xfrm>
            <a:off x="646111" y="452718"/>
            <a:ext cx="10418129" cy="1400530"/>
          </a:xfrm>
        </p:spPr>
        <p:txBody>
          <a:bodyPr/>
          <a:lstStyle/>
          <a:p>
            <a:r>
              <a:rPr lang="hu-HU" dirty="0"/>
              <a:t>Hol használják a </a:t>
            </a:r>
            <a:r>
              <a:rPr lang="hu-HU" dirty="0" err="1"/>
              <a:t>Lua</a:t>
            </a:r>
            <a:r>
              <a:rPr lang="hu-HU" dirty="0"/>
              <a:t>-t? </a:t>
            </a:r>
            <a:br>
              <a:rPr lang="hu-HU" dirty="0"/>
            </a:br>
            <a:r>
              <a:rPr lang="hu-HU" dirty="0"/>
              <a:t>Gyakorlati példa #3 – </a:t>
            </a:r>
            <a:r>
              <a:rPr lang="hu-HU" dirty="0" err="1"/>
              <a:t>micro</a:t>
            </a:r>
            <a:r>
              <a:rPr lang="hu-HU" dirty="0"/>
              <a:t> text editor</a:t>
            </a:r>
          </a:p>
        </p:txBody>
      </p:sp>
      <p:sp>
        <p:nvSpPr>
          <p:cNvPr id="3" name="TextBox 2"/>
          <p:cNvSpPr txBox="1"/>
          <p:nvPr/>
        </p:nvSpPr>
        <p:spPr>
          <a:xfrm>
            <a:off x="11750854" y="6488668"/>
            <a:ext cx="441146" cy="369332"/>
          </a:xfrm>
          <a:prstGeom prst="rect">
            <a:avLst/>
          </a:prstGeom>
          <a:noFill/>
        </p:spPr>
        <p:txBody>
          <a:bodyPr wrap="none" rtlCol="0">
            <a:spAutoFit/>
          </a:bodyPr>
          <a:lstStyle/>
          <a:p>
            <a:r>
              <a:rPr lang="uk-UA" dirty="0"/>
              <a:t>21</a:t>
            </a:r>
          </a:p>
        </p:txBody>
      </p:sp>
      <p:pic>
        <p:nvPicPr>
          <p:cNvPr id="8" name="Picture 7">
            <a:extLst>
              <a:ext uri="{FF2B5EF4-FFF2-40B4-BE49-F238E27FC236}">
                <a16:creationId xmlns:a16="http://schemas.microsoft.com/office/drawing/2014/main" id="{2D50F5F2-DC1A-8D35-D5B7-DDD0C328B205}"/>
              </a:ext>
            </a:extLst>
          </p:cNvPr>
          <p:cNvPicPr>
            <a:picLocks noChangeAspect="1"/>
          </p:cNvPicPr>
          <p:nvPr/>
        </p:nvPicPr>
        <p:blipFill>
          <a:blip r:embed="rId2"/>
          <a:stretch>
            <a:fillRect/>
          </a:stretch>
        </p:blipFill>
        <p:spPr>
          <a:xfrm>
            <a:off x="646111" y="1996324"/>
            <a:ext cx="6752273" cy="2084343"/>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E1A866D5-33F3-54AC-21C3-A4925C49E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9700" y="1853248"/>
            <a:ext cx="5294540" cy="4454838"/>
          </a:xfrm>
          <a:prstGeom prst="rect">
            <a:avLst/>
          </a:prstGeom>
        </p:spPr>
      </p:pic>
    </p:spTree>
    <p:extLst>
      <p:ext uri="{BB962C8B-B14F-4D97-AF65-F5344CB8AC3E}">
        <p14:creationId xmlns:p14="http://schemas.microsoft.com/office/powerpoint/2010/main" val="3415029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563C-0F94-B735-3D4E-C5FB1A8E0B8F}"/>
              </a:ext>
            </a:extLst>
          </p:cNvPr>
          <p:cNvSpPr>
            <a:spLocks noGrp="1"/>
          </p:cNvSpPr>
          <p:nvPr>
            <p:ph type="title"/>
          </p:nvPr>
        </p:nvSpPr>
        <p:spPr>
          <a:xfrm>
            <a:off x="646111" y="452718"/>
            <a:ext cx="10418129" cy="1400530"/>
          </a:xfrm>
        </p:spPr>
        <p:txBody>
          <a:bodyPr/>
          <a:lstStyle/>
          <a:p>
            <a:r>
              <a:rPr lang="hu-HU" dirty="0"/>
              <a:t>Hol használják a </a:t>
            </a:r>
            <a:r>
              <a:rPr lang="hu-HU" dirty="0" err="1"/>
              <a:t>Lua</a:t>
            </a:r>
            <a:r>
              <a:rPr lang="hu-HU" dirty="0"/>
              <a:t>-t? </a:t>
            </a:r>
            <a:br>
              <a:rPr lang="hu-HU" dirty="0"/>
            </a:br>
            <a:r>
              <a:rPr lang="hu-HU" dirty="0"/>
              <a:t>Gyakorlati példa #4 – </a:t>
            </a:r>
            <a:r>
              <a:rPr lang="hu-HU" dirty="0" err="1"/>
              <a:t>Roblox</a:t>
            </a:r>
            <a:r>
              <a:rPr lang="hu-HU" dirty="0"/>
              <a:t> </a:t>
            </a:r>
            <a:r>
              <a:rPr lang="hu-HU" dirty="0" err="1"/>
              <a:t>Pluginok</a:t>
            </a:r>
            <a:endParaRPr lang="hu-HU" dirty="0"/>
          </a:p>
        </p:txBody>
      </p:sp>
      <p:pic>
        <p:nvPicPr>
          <p:cNvPr id="6" name="Content Placeholder 5" descr="A cartoon character with text on a black background&#10;&#10;Description automatically generated">
            <a:extLst>
              <a:ext uri="{FF2B5EF4-FFF2-40B4-BE49-F238E27FC236}">
                <a16:creationId xmlns:a16="http://schemas.microsoft.com/office/drawing/2014/main" id="{002BBA26-E65D-5625-5BFD-0138D48118E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46111" y="2209520"/>
            <a:ext cx="7459132" cy="4195762"/>
          </a:xfrm>
        </p:spPr>
      </p:pic>
      <p:sp>
        <p:nvSpPr>
          <p:cNvPr id="3" name="TextBox 2"/>
          <p:cNvSpPr txBox="1"/>
          <p:nvPr/>
        </p:nvSpPr>
        <p:spPr>
          <a:xfrm>
            <a:off x="11750854" y="6488668"/>
            <a:ext cx="441146" cy="369332"/>
          </a:xfrm>
          <a:prstGeom prst="rect">
            <a:avLst/>
          </a:prstGeom>
          <a:noFill/>
        </p:spPr>
        <p:txBody>
          <a:bodyPr wrap="none" rtlCol="0">
            <a:spAutoFit/>
          </a:bodyPr>
          <a:lstStyle/>
          <a:p>
            <a:r>
              <a:rPr lang="uk-UA" dirty="0"/>
              <a:t>22</a:t>
            </a:r>
          </a:p>
        </p:txBody>
      </p:sp>
      <p:pic>
        <p:nvPicPr>
          <p:cNvPr id="8" name="Picture 7">
            <a:extLst>
              <a:ext uri="{FF2B5EF4-FFF2-40B4-BE49-F238E27FC236}">
                <a16:creationId xmlns:a16="http://schemas.microsoft.com/office/drawing/2014/main" id="{96FDF1D8-6082-2BC6-180C-551A0F39B8CD}"/>
              </a:ext>
            </a:extLst>
          </p:cNvPr>
          <p:cNvPicPr>
            <a:picLocks noChangeAspect="1"/>
          </p:cNvPicPr>
          <p:nvPr/>
        </p:nvPicPr>
        <p:blipFill>
          <a:blip r:embed="rId3" cstate="print"/>
          <a:stretch>
            <a:fillRect/>
          </a:stretch>
        </p:blipFill>
        <p:spPr>
          <a:xfrm>
            <a:off x="6652727" y="1853248"/>
            <a:ext cx="5203643" cy="1415806"/>
          </a:xfrm>
          <a:prstGeom prst="rect">
            <a:avLst/>
          </a:prstGeom>
        </p:spPr>
      </p:pic>
    </p:spTree>
    <p:extLst>
      <p:ext uri="{BB962C8B-B14F-4D97-AF65-F5344CB8AC3E}">
        <p14:creationId xmlns:p14="http://schemas.microsoft.com/office/powerpoint/2010/main" val="516905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563C-0F94-B735-3D4E-C5FB1A8E0B8F}"/>
              </a:ext>
            </a:extLst>
          </p:cNvPr>
          <p:cNvSpPr>
            <a:spLocks noGrp="1"/>
          </p:cNvSpPr>
          <p:nvPr>
            <p:ph type="title"/>
          </p:nvPr>
        </p:nvSpPr>
        <p:spPr>
          <a:xfrm>
            <a:off x="646111" y="452718"/>
            <a:ext cx="10418129" cy="1400530"/>
          </a:xfrm>
        </p:spPr>
        <p:txBody>
          <a:bodyPr/>
          <a:lstStyle/>
          <a:p>
            <a:r>
              <a:rPr lang="hu-HU" dirty="0"/>
              <a:t>Hol használják a </a:t>
            </a:r>
            <a:r>
              <a:rPr lang="hu-HU" dirty="0" err="1"/>
              <a:t>Lua</a:t>
            </a:r>
            <a:r>
              <a:rPr lang="hu-HU" dirty="0"/>
              <a:t>-t? </a:t>
            </a:r>
            <a:br>
              <a:rPr lang="hu-HU" dirty="0"/>
            </a:br>
            <a:r>
              <a:rPr lang="hu-HU" dirty="0"/>
              <a:t>Gyakorlati példa #5 – GTA 5 </a:t>
            </a:r>
            <a:r>
              <a:rPr lang="hu-HU" dirty="0" err="1"/>
              <a:t>Modmenü</a:t>
            </a:r>
            <a:endParaRPr lang="hu-HU" dirty="0"/>
          </a:p>
        </p:txBody>
      </p:sp>
      <p:sp>
        <p:nvSpPr>
          <p:cNvPr id="4" name="Content Placeholder 3">
            <a:extLst>
              <a:ext uri="{FF2B5EF4-FFF2-40B4-BE49-F238E27FC236}">
                <a16:creationId xmlns:a16="http://schemas.microsoft.com/office/drawing/2014/main" id="{FBFC5D6F-BBCB-CC80-C5E0-1642181C0868}"/>
              </a:ext>
            </a:extLst>
          </p:cNvPr>
          <p:cNvSpPr>
            <a:spLocks noGrp="1"/>
          </p:cNvSpPr>
          <p:nvPr>
            <p:ph idx="1"/>
          </p:nvPr>
        </p:nvSpPr>
        <p:spPr/>
        <p:txBody>
          <a:bodyPr/>
          <a:lstStyle/>
          <a:p>
            <a:endParaRPr lang="hu-HU"/>
          </a:p>
        </p:txBody>
      </p:sp>
      <p:pic>
        <p:nvPicPr>
          <p:cNvPr id="7" name="Picture 6">
            <a:extLst>
              <a:ext uri="{FF2B5EF4-FFF2-40B4-BE49-F238E27FC236}">
                <a16:creationId xmlns:a16="http://schemas.microsoft.com/office/drawing/2014/main" id="{6A277E8D-F383-FEA5-937A-1BC4D9578223}"/>
              </a:ext>
            </a:extLst>
          </p:cNvPr>
          <p:cNvPicPr>
            <a:picLocks noChangeAspect="1"/>
          </p:cNvPicPr>
          <p:nvPr/>
        </p:nvPicPr>
        <p:blipFill>
          <a:blip r:embed="rId2" cstate="print"/>
          <a:stretch>
            <a:fillRect/>
          </a:stretch>
        </p:blipFill>
        <p:spPr>
          <a:xfrm>
            <a:off x="0" y="1853248"/>
            <a:ext cx="12192000" cy="4600575"/>
          </a:xfrm>
          <a:prstGeom prst="rect">
            <a:avLst/>
          </a:prstGeom>
        </p:spPr>
      </p:pic>
      <p:sp>
        <p:nvSpPr>
          <p:cNvPr id="3" name="TextBox 2"/>
          <p:cNvSpPr txBox="1"/>
          <p:nvPr/>
        </p:nvSpPr>
        <p:spPr>
          <a:xfrm>
            <a:off x="11750854" y="6488668"/>
            <a:ext cx="441146" cy="369332"/>
          </a:xfrm>
          <a:prstGeom prst="rect">
            <a:avLst/>
          </a:prstGeom>
          <a:noFill/>
        </p:spPr>
        <p:txBody>
          <a:bodyPr wrap="none" rtlCol="0">
            <a:spAutoFit/>
          </a:bodyPr>
          <a:lstStyle/>
          <a:p>
            <a:r>
              <a:rPr lang="uk-UA" dirty="0"/>
              <a:t>23</a:t>
            </a:r>
          </a:p>
        </p:txBody>
      </p:sp>
    </p:spTree>
    <p:extLst>
      <p:ext uri="{BB962C8B-B14F-4D97-AF65-F5344CB8AC3E}">
        <p14:creationId xmlns:p14="http://schemas.microsoft.com/office/powerpoint/2010/main" val="648447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563C-0F94-B735-3D4E-C5FB1A8E0B8F}"/>
              </a:ext>
            </a:extLst>
          </p:cNvPr>
          <p:cNvSpPr>
            <a:spLocks noGrp="1"/>
          </p:cNvSpPr>
          <p:nvPr>
            <p:ph type="title"/>
          </p:nvPr>
        </p:nvSpPr>
        <p:spPr>
          <a:xfrm>
            <a:off x="0" y="0"/>
            <a:ext cx="10418129" cy="1400530"/>
          </a:xfrm>
        </p:spPr>
        <p:txBody>
          <a:bodyPr/>
          <a:lstStyle/>
          <a:p>
            <a:r>
              <a:rPr lang="hu-HU" dirty="0"/>
              <a:t>Kódrészlet: MTA </a:t>
            </a:r>
            <a:r>
              <a:rPr lang="hu-HU" dirty="0" err="1"/>
              <a:t>Inventory</a:t>
            </a:r>
            <a:r>
              <a:rPr lang="hu-HU" dirty="0"/>
              <a:t> Rendszer (+600 játékos alatt stressz tesztelve)</a:t>
            </a:r>
          </a:p>
        </p:txBody>
      </p:sp>
      <p:sp>
        <p:nvSpPr>
          <p:cNvPr id="3" name="TextBox 2"/>
          <p:cNvSpPr txBox="1"/>
          <p:nvPr/>
        </p:nvSpPr>
        <p:spPr>
          <a:xfrm>
            <a:off x="11775736" y="6488668"/>
            <a:ext cx="441146" cy="369332"/>
          </a:xfrm>
          <a:prstGeom prst="rect">
            <a:avLst/>
          </a:prstGeom>
          <a:noFill/>
        </p:spPr>
        <p:txBody>
          <a:bodyPr wrap="none" rtlCol="0">
            <a:spAutoFit/>
          </a:bodyPr>
          <a:lstStyle/>
          <a:p>
            <a:r>
              <a:rPr lang="uk-UA" dirty="0"/>
              <a:t>24</a:t>
            </a:r>
          </a:p>
        </p:txBody>
      </p:sp>
      <p:sp>
        <p:nvSpPr>
          <p:cNvPr id="4" name="TextBox 3">
            <a:extLst>
              <a:ext uri="{FF2B5EF4-FFF2-40B4-BE49-F238E27FC236}">
                <a16:creationId xmlns:a16="http://schemas.microsoft.com/office/drawing/2014/main" id="{15AEFE13-C92F-682C-972B-4536AADBAE95}"/>
              </a:ext>
            </a:extLst>
          </p:cNvPr>
          <p:cNvSpPr txBox="1"/>
          <p:nvPr/>
        </p:nvSpPr>
        <p:spPr>
          <a:xfrm>
            <a:off x="280416" y="1400530"/>
            <a:ext cx="5291833" cy="369332"/>
          </a:xfrm>
          <a:prstGeom prst="rect">
            <a:avLst/>
          </a:prstGeom>
          <a:noFill/>
        </p:spPr>
        <p:txBody>
          <a:bodyPr wrap="none" rtlCol="0">
            <a:spAutoFit/>
          </a:bodyPr>
          <a:lstStyle/>
          <a:p>
            <a:r>
              <a:rPr lang="hu-HU" dirty="0"/>
              <a:t>https://github.com/HuzinaPatrik/lua-inventory</a:t>
            </a:r>
          </a:p>
        </p:txBody>
      </p:sp>
      <p:pic>
        <p:nvPicPr>
          <p:cNvPr id="11" name="Picture 10" descr="A screenshot of a computer program&#10;&#10;Description automatically generated">
            <a:extLst>
              <a:ext uri="{FF2B5EF4-FFF2-40B4-BE49-F238E27FC236}">
                <a16:creationId xmlns:a16="http://schemas.microsoft.com/office/drawing/2014/main" id="{A5C587EF-E61F-37A8-32D2-7025B8CC58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416" y="1983622"/>
            <a:ext cx="3913632" cy="3473848"/>
          </a:xfrm>
          <a:prstGeom prst="rect">
            <a:avLst/>
          </a:prstGeom>
        </p:spPr>
      </p:pic>
      <p:pic>
        <p:nvPicPr>
          <p:cNvPr id="14" name="Picture 13" descr="A screen shot of a computer screen&#10;&#10;Description automatically generated">
            <a:extLst>
              <a:ext uri="{FF2B5EF4-FFF2-40B4-BE49-F238E27FC236}">
                <a16:creationId xmlns:a16="http://schemas.microsoft.com/office/drawing/2014/main" id="{C9FB1C02-3291-55DE-410B-C78BCEF2D7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4318" y="1769862"/>
            <a:ext cx="3343364" cy="4872735"/>
          </a:xfrm>
          <a:prstGeom prst="rect">
            <a:avLst/>
          </a:prstGeom>
        </p:spPr>
      </p:pic>
      <p:pic>
        <p:nvPicPr>
          <p:cNvPr id="16" name="Picture 15">
            <a:extLst>
              <a:ext uri="{FF2B5EF4-FFF2-40B4-BE49-F238E27FC236}">
                <a16:creationId xmlns:a16="http://schemas.microsoft.com/office/drawing/2014/main" id="{2C34F390-43E1-B856-92AC-D55843FE749D}"/>
              </a:ext>
            </a:extLst>
          </p:cNvPr>
          <p:cNvPicPr>
            <a:picLocks noChangeAspect="1"/>
          </p:cNvPicPr>
          <p:nvPr/>
        </p:nvPicPr>
        <p:blipFill>
          <a:blip r:embed="rId4" cstate="print"/>
          <a:stretch>
            <a:fillRect/>
          </a:stretch>
        </p:blipFill>
        <p:spPr>
          <a:xfrm>
            <a:off x="7997952" y="2501176"/>
            <a:ext cx="3705742" cy="2438740"/>
          </a:xfrm>
          <a:prstGeom prst="rect">
            <a:avLst/>
          </a:prstGeom>
        </p:spPr>
      </p:pic>
    </p:spTree>
    <p:extLst>
      <p:ext uri="{BB962C8B-B14F-4D97-AF65-F5344CB8AC3E}">
        <p14:creationId xmlns:p14="http://schemas.microsoft.com/office/powerpoint/2010/main" val="222926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563C-0F94-B735-3D4E-C5FB1A8E0B8F}"/>
              </a:ext>
            </a:extLst>
          </p:cNvPr>
          <p:cNvSpPr>
            <a:spLocks noGrp="1"/>
          </p:cNvSpPr>
          <p:nvPr>
            <p:ph type="title"/>
          </p:nvPr>
        </p:nvSpPr>
        <p:spPr>
          <a:xfrm>
            <a:off x="227012" y="171451"/>
            <a:ext cx="10418129" cy="1400530"/>
          </a:xfrm>
        </p:spPr>
        <p:txBody>
          <a:bodyPr/>
          <a:lstStyle/>
          <a:p>
            <a:r>
              <a:rPr lang="hu-HU" dirty="0"/>
              <a:t>És a végére egy tévhit megcáfolása, miszerint a </a:t>
            </a:r>
            <a:r>
              <a:rPr lang="hu-HU" dirty="0" err="1"/>
              <a:t>Lua</a:t>
            </a:r>
            <a:r>
              <a:rPr lang="hu-HU" dirty="0"/>
              <a:t> csak pár soros </a:t>
            </a:r>
            <a:r>
              <a:rPr lang="hu-HU" dirty="0" err="1"/>
              <a:t>szkriptek</a:t>
            </a:r>
            <a:r>
              <a:rPr lang="hu-HU" dirty="0"/>
              <a:t> megírására szolgálhat:</a:t>
            </a:r>
          </a:p>
        </p:txBody>
      </p:sp>
      <p:pic>
        <p:nvPicPr>
          <p:cNvPr id="6" name="Content Placeholder 5">
            <a:extLst>
              <a:ext uri="{FF2B5EF4-FFF2-40B4-BE49-F238E27FC236}">
                <a16:creationId xmlns:a16="http://schemas.microsoft.com/office/drawing/2014/main" id="{53A5F68F-BD82-11AA-333F-08883868C753}"/>
              </a:ext>
            </a:extLst>
          </p:cNvPr>
          <p:cNvPicPr>
            <a:picLocks noGrp="1" noChangeAspect="1"/>
          </p:cNvPicPr>
          <p:nvPr>
            <p:ph idx="1"/>
          </p:nvPr>
        </p:nvPicPr>
        <p:blipFill>
          <a:blip r:embed="rId2" cstate="print"/>
          <a:stretch>
            <a:fillRect/>
          </a:stretch>
        </p:blipFill>
        <p:spPr>
          <a:xfrm>
            <a:off x="227012" y="2176287"/>
            <a:ext cx="6306430" cy="2505425"/>
          </a:xfrm>
        </p:spPr>
      </p:pic>
      <p:pic>
        <p:nvPicPr>
          <p:cNvPr id="8" name="Picture 7">
            <a:extLst>
              <a:ext uri="{FF2B5EF4-FFF2-40B4-BE49-F238E27FC236}">
                <a16:creationId xmlns:a16="http://schemas.microsoft.com/office/drawing/2014/main" id="{12E6E20D-94CA-1E78-E533-77043AA43CAF}"/>
              </a:ext>
            </a:extLst>
          </p:cNvPr>
          <p:cNvPicPr>
            <a:picLocks noChangeAspect="1"/>
          </p:cNvPicPr>
          <p:nvPr/>
        </p:nvPicPr>
        <p:blipFill>
          <a:blip r:embed="rId3" cstate="print"/>
          <a:stretch>
            <a:fillRect/>
          </a:stretch>
        </p:blipFill>
        <p:spPr>
          <a:xfrm>
            <a:off x="227012" y="4762360"/>
            <a:ext cx="7421011" cy="2000529"/>
          </a:xfrm>
          <a:prstGeom prst="rect">
            <a:avLst/>
          </a:prstGeom>
        </p:spPr>
      </p:pic>
      <p:pic>
        <p:nvPicPr>
          <p:cNvPr id="11" name="Picture 10">
            <a:extLst>
              <a:ext uri="{FF2B5EF4-FFF2-40B4-BE49-F238E27FC236}">
                <a16:creationId xmlns:a16="http://schemas.microsoft.com/office/drawing/2014/main" id="{AA76C871-B1B0-BA35-12A3-AA99022E4C1E}"/>
              </a:ext>
            </a:extLst>
          </p:cNvPr>
          <p:cNvPicPr>
            <a:picLocks noChangeAspect="1"/>
          </p:cNvPicPr>
          <p:nvPr/>
        </p:nvPicPr>
        <p:blipFill>
          <a:blip r:embed="rId4" cstate="print"/>
          <a:stretch>
            <a:fillRect/>
          </a:stretch>
        </p:blipFill>
        <p:spPr>
          <a:xfrm>
            <a:off x="5901722" y="2095639"/>
            <a:ext cx="6063266" cy="2179299"/>
          </a:xfrm>
          <a:prstGeom prst="rect">
            <a:avLst/>
          </a:prstGeom>
        </p:spPr>
      </p:pic>
      <p:pic>
        <p:nvPicPr>
          <p:cNvPr id="14" name="Picture 13">
            <a:extLst>
              <a:ext uri="{FF2B5EF4-FFF2-40B4-BE49-F238E27FC236}">
                <a16:creationId xmlns:a16="http://schemas.microsoft.com/office/drawing/2014/main" id="{7DB6E314-2767-125D-9D12-6CA9F106303B}"/>
              </a:ext>
            </a:extLst>
          </p:cNvPr>
          <p:cNvPicPr>
            <a:picLocks noChangeAspect="1"/>
          </p:cNvPicPr>
          <p:nvPr/>
        </p:nvPicPr>
        <p:blipFill>
          <a:blip r:embed="rId5" cstate="print"/>
          <a:stretch>
            <a:fillRect/>
          </a:stretch>
        </p:blipFill>
        <p:spPr>
          <a:xfrm>
            <a:off x="8348243" y="3185288"/>
            <a:ext cx="2695951" cy="3562847"/>
          </a:xfrm>
          <a:prstGeom prst="rect">
            <a:avLst/>
          </a:prstGeom>
        </p:spPr>
      </p:pic>
      <p:sp>
        <p:nvSpPr>
          <p:cNvPr id="3" name="TextBox 2"/>
          <p:cNvSpPr txBox="1"/>
          <p:nvPr/>
        </p:nvSpPr>
        <p:spPr>
          <a:xfrm>
            <a:off x="11744415" y="6488668"/>
            <a:ext cx="441146" cy="369332"/>
          </a:xfrm>
          <a:prstGeom prst="rect">
            <a:avLst/>
          </a:prstGeom>
          <a:noFill/>
        </p:spPr>
        <p:txBody>
          <a:bodyPr wrap="none" rtlCol="0">
            <a:spAutoFit/>
          </a:bodyPr>
          <a:lstStyle/>
          <a:p>
            <a:r>
              <a:rPr lang="uk-UA" dirty="0"/>
              <a:t>25</a:t>
            </a:r>
          </a:p>
        </p:txBody>
      </p:sp>
    </p:spTree>
    <p:extLst>
      <p:ext uri="{BB962C8B-B14F-4D97-AF65-F5344CB8AC3E}">
        <p14:creationId xmlns:p14="http://schemas.microsoft.com/office/powerpoint/2010/main" val="1398819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cstate="print">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print">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 name="Oval 4">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hu-HU"/>
          </a:p>
        </p:txBody>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cstate="print">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cstate="print">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u-HU"/>
          </a:p>
        </p:txBody>
      </p:sp>
      <p:sp>
        <p:nvSpPr>
          <p:cNvPr id="19" name="Rectangle 18">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3" name="Freeform: Shape 22">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744D563C-0F94-B735-3D4E-C5FB1A8E0B8F}"/>
              </a:ext>
            </a:extLst>
          </p:cNvPr>
          <p:cNvSpPr>
            <a:spLocks noGrp="1"/>
          </p:cNvSpPr>
          <p:nvPr>
            <p:ph type="title"/>
          </p:nvPr>
        </p:nvSpPr>
        <p:spPr>
          <a:xfrm>
            <a:off x="1154955" y="1447800"/>
            <a:ext cx="6974915" cy="3329581"/>
          </a:xfrm>
        </p:spPr>
        <p:txBody>
          <a:bodyPr vert="horz" lIns="91440" tIns="45720" rIns="91440" bIns="45720" rtlCol="0" anchor="b">
            <a:normAutofit/>
          </a:bodyPr>
          <a:lstStyle/>
          <a:p>
            <a:pPr>
              <a:lnSpc>
                <a:spcPct val="90000"/>
              </a:lnSpc>
            </a:pPr>
            <a:r>
              <a:rPr lang="en-US" sz="7200" b="0" i="0" kern="1200" dirty="0">
                <a:solidFill>
                  <a:schemeClr val="tx2"/>
                </a:solidFill>
                <a:latin typeface="+mj-lt"/>
                <a:ea typeface="+mj-ea"/>
                <a:cs typeface="+mj-cs"/>
              </a:rPr>
              <a:t>Köszönöm szépen a figyelmet!</a:t>
            </a:r>
          </a:p>
        </p:txBody>
      </p:sp>
      <p:sp>
        <p:nvSpPr>
          <p:cNvPr id="25" name="Rectangle 24">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u-HU"/>
          </a:p>
        </p:txBody>
      </p:sp>
    </p:spTree>
    <p:extLst>
      <p:ext uri="{BB962C8B-B14F-4D97-AF65-F5344CB8AC3E}">
        <p14:creationId xmlns:p14="http://schemas.microsoft.com/office/powerpoint/2010/main" val="30739520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4D6D7-AA00-2701-ADC8-ED8E7B72E69C}"/>
              </a:ext>
            </a:extLst>
          </p:cNvPr>
          <p:cNvSpPr>
            <a:spLocks noGrp="1"/>
          </p:cNvSpPr>
          <p:nvPr>
            <p:ph type="title"/>
          </p:nvPr>
        </p:nvSpPr>
        <p:spPr/>
        <p:txBody>
          <a:bodyPr/>
          <a:lstStyle/>
          <a:p>
            <a:r>
              <a:rPr lang="hu-HU" dirty="0"/>
              <a:t>Mi is a </a:t>
            </a:r>
            <a:r>
              <a:rPr lang="hu-HU" dirty="0" err="1"/>
              <a:t>Lua</a:t>
            </a:r>
            <a:r>
              <a:rPr lang="hu-HU" dirty="0"/>
              <a:t>?</a:t>
            </a:r>
          </a:p>
        </p:txBody>
      </p:sp>
      <p:sp>
        <p:nvSpPr>
          <p:cNvPr id="3" name="Content Placeholder 2">
            <a:extLst>
              <a:ext uri="{FF2B5EF4-FFF2-40B4-BE49-F238E27FC236}">
                <a16:creationId xmlns:a16="http://schemas.microsoft.com/office/drawing/2014/main" id="{900D9FC7-E357-5AE9-C77E-B497D7D10ABF}"/>
              </a:ext>
            </a:extLst>
          </p:cNvPr>
          <p:cNvSpPr>
            <a:spLocks noGrp="1"/>
          </p:cNvSpPr>
          <p:nvPr>
            <p:ph idx="1"/>
          </p:nvPr>
        </p:nvSpPr>
        <p:spPr>
          <a:xfrm>
            <a:off x="646111" y="1331259"/>
            <a:ext cx="8946541" cy="4195481"/>
          </a:xfrm>
        </p:spPr>
        <p:txBody>
          <a:bodyPr/>
          <a:lstStyle/>
          <a:p>
            <a:r>
              <a:rPr lang="hu-HU" dirty="0"/>
              <a:t>A Python mellett a </a:t>
            </a:r>
            <a:r>
              <a:rPr lang="hu-HU" dirty="0" err="1"/>
              <a:t>Lua</a:t>
            </a:r>
            <a:r>
              <a:rPr lang="hu-HU" dirty="0"/>
              <a:t> napjaink egyik leggyakrabban használt </a:t>
            </a:r>
            <a:r>
              <a:rPr lang="hu-HU" dirty="0" err="1"/>
              <a:t>szkriptnyelve</a:t>
            </a:r>
            <a:r>
              <a:rPr lang="hu-HU" dirty="0"/>
              <a:t>. </a:t>
            </a:r>
          </a:p>
          <a:p>
            <a:r>
              <a:rPr lang="hu-HU" b="0" i="0" dirty="0">
                <a:effectLst/>
                <a:latin typeface="Söhne"/>
              </a:rPr>
              <a:t>A </a:t>
            </a:r>
            <a:r>
              <a:rPr lang="hu-HU" b="0" i="0" dirty="0" err="1">
                <a:effectLst/>
                <a:latin typeface="Söhne"/>
              </a:rPr>
              <a:t>Lua</a:t>
            </a:r>
            <a:r>
              <a:rPr lang="hu-HU" b="0" i="0" dirty="0">
                <a:effectLst/>
                <a:latin typeface="Söhne"/>
              </a:rPr>
              <a:t> egy könnyűsúlyú, beágyazható </a:t>
            </a:r>
            <a:r>
              <a:rPr lang="hu-HU" b="0" i="0" dirty="0" err="1">
                <a:effectLst/>
                <a:latin typeface="Söhne"/>
              </a:rPr>
              <a:t>szkriptnyelv</a:t>
            </a:r>
            <a:r>
              <a:rPr lang="hu-HU" b="0" i="0" dirty="0">
                <a:effectLst/>
                <a:latin typeface="Söhne"/>
              </a:rPr>
              <a:t>, amely kiemelkedővé vált a programozók körében egyszerűsége, gyorsasága és kiváló beágyazhatósága révén, különösen a játékiparban és a beágyazott rendszerek fejlesztésében.</a:t>
            </a:r>
          </a:p>
          <a:p>
            <a:r>
              <a:rPr lang="hu-HU" dirty="0">
                <a:latin typeface="Söhne"/>
              </a:rPr>
              <a:t>Nagyon hasonló a Pythonhoz, de míg a Pythont széles körben használják, addig a </a:t>
            </a:r>
            <a:r>
              <a:rPr lang="hu-HU" dirty="0" err="1">
                <a:latin typeface="Söhne"/>
              </a:rPr>
              <a:t>Lua-t</a:t>
            </a:r>
            <a:r>
              <a:rPr lang="hu-HU" dirty="0">
                <a:latin typeface="Söhne"/>
              </a:rPr>
              <a:t> inkább beágyazott rendszerekhez és </a:t>
            </a:r>
            <a:r>
              <a:rPr lang="hu-HU" dirty="0" err="1">
                <a:latin typeface="Söhne"/>
              </a:rPr>
              <a:t>szkripteléshez</a:t>
            </a:r>
            <a:r>
              <a:rPr lang="hu-HU" dirty="0">
                <a:latin typeface="Söhne"/>
              </a:rPr>
              <a:t> alkalmazzák.</a:t>
            </a:r>
          </a:p>
          <a:p>
            <a:r>
              <a:rPr lang="hu-HU" b="0" i="0" dirty="0">
                <a:effectLst/>
                <a:latin typeface="Söhne"/>
              </a:rPr>
              <a:t>A </a:t>
            </a:r>
            <a:r>
              <a:rPr lang="hu-HU" b="0" i="0" dirty="0" err="1">
                <a:effectLst/>
                <a:latin typeface="Söhne"/>
              </a:rPr>
              <a:t>Lua</a:t>
            </a:r>
            <a:r>
              <a:rPr lang="hu-HU" b="0" i="0" dirty="0">
                <a:effectLst/>
                <a:latin typeface="Söhne"/>
              </a:rPr>
              <a:t> egy interpretált </a:t>
            </a:r>
            <a:r>
              <a:rPr lang="hu-HU" b="0" i="0" dirty="0" err="1">
                <a:effectLst/>
                <a:latin typeface="Söhne"/>
              </a:rPr>
              <a:t>szkriptnyelv</a:t>
            </a:r>
            <a:r>
              <a:rPr lang="hu-HU" b="0" i="0" dirty="0">
                <a:effectLst/>
                <a:latin typeface="Söhne"/>
              </a:rPr>
              <a:t>, ami azt jelenti, hogy nincs különálló fordítási lépés, hanem a forráskód közvetlenül futtatásra kerül egy speciális szoftver, az </a:t>
            </a:r>
            <a:r>
              <a:rPr lang="hu-HU" b="0" i="0" dirty="0" err="1">
                <a:effectLst/>
                <a:latin typeface="Söhne"/>
              </a:rPr>
              <a:t>interpreter</a:t>
            </a:r>
            <a:r>
              <a:rPr lang="hu-HU" b="0" i="0" dirty="0">
                <a:effectLst/>
                <a:latin typeface="Söhne"/>
              </a:rPr>
              <a:t> segítségével.</a:t>
            </a:r>
            <a:endParaRPr lang="hu-HU" dirty="0"/>
          </a:p>
        </p:txBody>
      </p:sp>
      <p:sp>
        <p:nvSpPr>
          <p:cNvPr id="4" name="TextBox 3"/>
          <p:cNvSpPr txBox="1"/>
          <p:nvPr/>
        </p:nvSpPr>
        <p:spPr>
          <a:xfrm>
            <a:off x="11879094" y="6488668"/>
            <a:ext cx="312906" cy="369332"/>
          </a:xfrm>
          <a:prstGeom prst="rect">
            <a:avLst/>
          </a:prstGeom>
          <a:noFill/>
        </p:spPr>
        <p:txBody>
          <a:bodyPr wrap="none" rtlCol="0">
            <a:spAutoFit/>
          </a:bodyPr>
          <a:lstStyle/>
          <a:p>
            <a:r>
              <a:rPr lang="uk-UA" dirty="0"/>
              <a:t>2</a:t>
            </a:r>
          </a:p>
        </p:txBody>
      </p:sp>
    </p:spTree>
    <p:extLst>
      <p:ext uri="{BB962C8B-B14F-4D97-AF65-F5344CB8AC3E}">
        <p14:creationId xmlns:p14="http://schemas.microsoft.com/office/powerpoint/2010/main" val="2177786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A429-3AC6-34C3-0E6D-5B853C77D15B}"/>
              </a:ext>
            </a:extLst>
          </p:cNvPr>
          <p:cNvSpPr>
            <a:spLocks noGrp="1"/>
          </p:cNvSpPr>
          <p:nvPr>
            <p:ph type="title"/>
          </p:nvPr>
        </p:nvSpPr>
        <p:spPr/>
        <p:txBody>
          <a:bodyPr/>
          <a:lstStyle/>
          <a:p>
            <a:r>
              <a:rPr lang="hu-HU" dirty="0"/>
              <a:t>Miért annyira gyors a </a:t>
            </a:r>
            <a:r>
              <a:rPr lang="hu-HU" dirty="0" err="1"/>
              <a:t>Lua</a:t>
            </a:r>
            <a:r>
              <a:rPr lang="hu-HU" dirty="0"/>
              <a:t>?</a:t>
            </a:r>
          </a:p>
        </p:txBody>
      </p:sp>
      <p:sp>
        <p:nvSpPr>
          <p:cNvPr id="3" name="Content Placeholder 2">
            <a:extLst>
              <a:ext uri="{FF2B5EF4-FFF2-40B4-BE49-F238E27FC236}">
                <a16:creationId xmlns:a16="http://schemas.microsoft.com/office/drawing/2014/main" id="{CD7D1178-54C1-636B-C478-9387B8F7AC22}"/>
              </a:ext>
            </a:extLst>
          </p:cNvPr>
          <p:cNvSpPr>
            <a:spLocks noGrp="1"/>
          </p:cNvSpPr>
          <p:nvPr>
            <p:ph idx="1"/>
          </p:nvPr>
        </p:nvSpPr>
        <p:spPr>
          <a:xfrm>
            <a:off x="646111" y="1331259"/>
            <a:ext cx="8946541" cy="4195481"/>
          </a:xfrm>
        </p:spPr>
        <p:txBody>
          <a:bodyPr/>
          <a:lstStyle/>
          <a:p>
            <a:r>
              <a:rPr lang="hu-HU" b="1" i="0" dirty="0">
                <a:effectLst/>
                <a:latin typeface="Söhne"/>
              </a:rPr>
              <a:t>Könnyűsúlyú tervezés:</a:t>
            </a:r>
            <a:r>
              <a:rPr lang="hu-HU" b="0" i="0" dirty="0">
                <a:solidFill>
                  <a:srgbClr val="D1D5DB"/>
                </a:solidFill>
                <a:effectLst/>
                <a:latin typeface="Söhne"/>
              </a:rPr>
              <a:t> A </a:t>
            </a:r>
            <a:r>
              <a:rPr lang="hu-HU" b="0" i="0" dirty="0" err="1">
                <a:solidFill>
                  <a:srgbClr val="D1D5DB"/>
                </a:solidFill>
                <a:effectLst/>
                <a:latin typeface="Söhne"/>
              </a:rPr>
              <a:t>Lua</a:t>
            </a:r>
            <a:r>
              <a:rPr lang="hu-HU" b="0" i="0" dirty="0">
                <a:solidFill>
                  <a:srgbClr val="D1D5DB"/>
                </a:solidFill>
                <a:effectLst/>
                <a:latin typeface="Söhne"/>
              </a:rPr>
              <a:t> célja a könnyűsúlyú és gyors végrehajtás volt, így a nyelv kialakítása minimálisra van optimalizálva (a forráskód kb. 1.4 MB, míg a lefordított </a:t>
            </a:r>
            <a:r>
              <a:rPr lang="hu-HU" b="0" i="0" dirty="0" err="1">
                <a:solidFill>
                  <a:srgbClr val="D1D5DB"/>
                </a:solidFill>
                <a:effectLst/>
                <a:latin typeface="Söhne"/>
              </a:rPr>
              <a:t>interpreter</a:t>
            </a:r>
            <a:r>
              <a:rPr lang="hu-HU" b="0" i="0" dirty="0">
                <a:solidFill>
                  <a:srgbClr val="D1D5DB"/>
                </a:solidFill>
                <a:effectLst/>
                <a:latin typeface="Söhne"/>
              </a:rPr>
              <a:t> kb. 350 KB méretű).</a:t>
            </a:r>
          </a:p>
          <a:p>
            <a:r>
              <a:rPr lang="hu-HU" b="1" i="0" dirty="0" err="1">
                <a:effectLst/>
                <a:latin typeface="Söhne"/>
              </a:rPr>
              <a:t>Just</a:t>
            </a:r>
            <a:r>
              <a:rPr lang="hu-HU" b="1" i="0" dirty="0">
                <a:effectLst/>
                <a:latin typeface="Söhne"/>
              </a:rPr>
              <a:t>-In-Time (JIT) fordítás:</a:t>
            </a:r>
            <a:r>
              <a:rPr lang="hu-HU" b="0" i="0" dirty="0">
                <a:solidFill>
                  <a:srgbClr val="D1D5DB"/>
                </a:solidFill>
                <a:effectLst/>
                <a:latin typeface="Söhne"/>
              </a:rPr>
              <a:t> Bár az alap </a:t>
            </a:r>
            <a:r>
              <a:rPr lang="hu-HU" b="0" i="0" dirty="0" err="1">
                <a:solidFill>
                  <a:srgbClr val="D1D5DB"/>
                </a:solidFill>
                <a:effectLst/>
                <a:latin typeface="Söhne"/>
              </a:rPr>
              <a:t>Lua</a:t>
            </a:r>
            <a:r>
              <a:rPr lang="hu-HU" b="0" i="0" dirty="0">
                <a:solidFill>
                  <a:srgbClr val="D1D5DB"/>
                </a:solidFill>
                <a:effectLst/>
                <a:latin typeface="Söhne"/>
              </a:rPr>
              <a:t> </a:t>
            </a:r>
            <a:r>
              <a:rPr lang="hu-HU" b="0" i="0" dirty="0" err="1">
                <a:solidFill>
                  <a:srgbClr val="D1D5DB"/>
                </a:solidFill>
                <a:effectLst/>
                <a:latin typeface="Söhne"/>
              </a:rPr>
              <a:t>interpreter</a:t>
            </a:r>
            <a:r>
              <a:rPr lang="hu-HU" b="0" i="0" dirty="0">
                <a:solidFill>
                  <a:srgbClr val="D1D5DB"/>
                </a:solidFill>
                <a:effectLst/>
                <a:latin typeface="Söhne"/>
              </a:rPr>
              <a:t> interpretált, léteznek JIT fordítót tartalmazó implementációk is, például a </a:t>
            </a:r>
            <a:r>
              <a:rPr lang="hu-HU" b="0" i="0" dirty="0" err="1">
                <a:solidFill>
                  <a:srgbClr val="D1D5DB"/>
                </a:solidFill>
                <a:effectLst/>
                <a:latin typeface="Söhne"/>
              </a:rPr>
              <a:t>LuaJIT</a:t>
            </a:r>
            <a:r>
              <a:rPr lang="hu-HU" b="0" i="0" dirty="0">
                <a:solidFill>
                  <a:srgbClr val="D1D5DB"/>
                </a:solidFill>
                <a:effectLst/>
                <a:latin typeface="Söhne"/>
              </a:rPr>
              <a:t>. A JIT fordítás lehetővé teszi, hogy a kód futás közben forduljon le gépi kóddá, ezáltal növelve a végrehajtási sebességet. (A </a:t>
            </a:r>
            <a:r>
              <a:rPr lang="hu-HU" b="0" i="0" dirty="0" err="1">
                <a:solidFill>
                  <a:srgbClr val="D1D5DB"/>
                </a:solidFill>
                <a:effectLst/>
                <a:latin typeface="Söhne"/>
              </a:rPr>
              <a:t>LuaJIT</a:t>
            </a:r>
            <a:r>
              <a:rPr lang="hu-HU" b="0" i="0" dirty="0">
                <a:solidFill>
                  <a:srgbClr val="D1D5DB"/>
                </a:solidFill>
                <a:effectLst/>
                <a:latin typeface="Söhne"/>
              </a:rPr>
              <a:t> megmaradt az 5.1-es verziónál, napjaink legfrissebb verziója: 5.4.3)</a:t>
            </a:r>
            <a:endParaRPr lang="hu-HU" dirty="0">
              <a:solidFill>
                <a:srgbClr val="D1D5DB"/>
              </a:solidFill>
              <a:latin typeface="Söhne"/>
            </a:endParaRPr>
          </a:p>
          <a:p>
            <a:r>
              <a:rPr lang="hu-HU" b="1" i="0" dirty="0">
                <a:effectLst/>
                <a:latin typeface="Söhne"/>
              </a:rPr>
              <a:t>Kicsi memóriahasználat:</a:t>
            </a:r>
            <a:r>
              <a:rPr lang="hu-HU" b="0" i="0" dirty="0">
                <a:solidFill>
                  <a:srgbClr val="D1D5DB"/>
                </a:solidFill>
                <a:effectLst/>
                <a:latin typeface="Söhne"/>
              </a:rPr>
              <a:t> A </a:t>
            </a:r>
            <a:r>
              <a:rPr lang="hu-HU" b="0" i="0" dirty="0" err="1">
                <a:solidFill>
                  <a:srgbClr val="D1D5DB"/>
                </a:solidFill>
                <a:effectLst/>
                <a:latin typeface="Söhne"/>
              </a:rPr>
              <a:t>Lua</a:t>
            </a:r>
            <a:r>
              <a:rPr lang="hu-HU" b="0" i="0" dirty="0">
                <a:solidFill>
                  <a:srgbClr val="D1D5DB"/>
                </a:solidFill>
                <a:effectLst/>
                <a:latin typeface="Söhne"/>
              </a:rPr>
              <a:t> hatékonyan kezeli a memóriát, és a nyelvi konstrukciók kialakítása lehetővé teszi a hatékony erőforrás-kezelést.</a:t>
            </a:r>
            <a:endParaRPr lang="hu-HU" dirty="0"/>
          </a:p>
        </p:txBody>
      </p:sp>
      <p:sp>
        <p:nvSpPr>
          <p:cNvPr id="4" name="TextBox 3"/>
          <p:cNvSpPr txBox="1"/>
          <p:nvPr/>
        </p:nvSpPr>
        <p:spPr>
          <a:xfrm>
            <a:off x="11879094" y="6488668"/>
            <a:ext cx="312906" cy="369332"/>
          </a:xfrm>
          <a:prstGeom prst="rect">
            <a:avLst/>
          </a:prstGeom>
          <a:noFill/>
        </p:spPr>
        <p:txBody>
          <a:bodyPr wrap="none" rtlCol="0">
            <a:spAutoFit/>
          </a:bodyPr>
          <a:lstStyle/>
          <a:p>
            <a:r>
              <a:rPr lang="uk-UA" dirty="0"/>
              <a:t>3</a:t>
            </a:r>
          </a:p>
        </p:txBody>
      </p:sp>
    </p:spTree>
    <p:extLst>
      <p:ext uri="{BB962C8B-B14F-4D97-AF65-F5344CB8AC3E}">
        <p14:creationId xmlns:p14="http://schemas.microsoft.com/office/powerpoint/2010/main" val="4185173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EF6BC-5A16-FAF2-9D98-EB3FE531F8BD}"/>
              </a:ext>
            </a:extLst>
          </p:cNvPr>
          <p:cNvSpPr>
            <a:spLocks noGrp="1"/>
          </p:cNvSpPr>
          <p:nvPr>
            <p:ph type="title"/>
          </p:nvPr>
        </p:nvSpPr>
        <p:spPr>
          <a:xfrm>
            <a:off x="646111" y="286031"/>
            <a:ext cx="9958388" cy="1400530"/>
          </a:xfrm>
        </p:spPr>
        <p:txBody>
          <a:bodyPr/>
          <a:lstStyle/>
          <a:p>
            <a:r>
              <a:rPr lang="hu-HU" dirty="0"/>
              <a:t>Bevezetés a </a:t>
            </a:r>
            <a:r>
              <a:rPr lang="hu-HU" dirty="0" err="1"/>
              <a:t>Lua-ba</a:t>
            </a:r>
            <a:r>
              <a:rPr lang="hu-HU" dirty="0"/>
              <a:t>: Alapvető szintaktika</a:t>
            </a:r>
          </a:p>
        </p:txBody>
      </p:sp>
      <p:pic>
        <p:nvPicPr>
          <p:cNvPr id="7" name="Picture 6" descr="A screen shot of a computer code&#10;&#10;Description automatically generated">
            <a:extLst>
              <a:ext uri="{FF2B5EF4-FFF2-40B4-BE49-F238E27FC236}">
                <a16:creationId xmlns:a16="http://schemas.microsoft.com/office/drawing/2014/main" id="{401D985C-E426-0D55-CDD9-580C617A3828}"/>
              </a:ext>
            </a:extLst>
          </p:cNvPr>
          <p:cNvPicPr>
            <a:picLocks noChangeAspect="1"/>
          </p:cNvPicPr>
          <p:nvPr/>
        </p:nvPicPr>
        <p:blipFill>
          <a:blip r:embed="rId2" cstate="print"/>
          <a:stretch>
            <a:fillRect/>
          </a:stretch>
        </p:blipFill>
        <p:spPr>
          <a:xfrm>
            <a:off x="646111" y="2121258"/>
            <a:ext cx="5355012" cy="3598798"/>
          </a:xfrm>
          <a:prstGeom prst="rect">
            <a:avLst/>
          </a:prstGeom>
          <a:ln>
            <a:noFill/>
          </a:ln>
          <a:effectLst>
            <a:softEdge rad="112500"/>
          </a:effectLst>
        </p:spPr>
      </p:pic>
      <p:sp>
        <p:nvSpPr>
          <p:cNvPr id="8" name="TextBox 7">
            <a:extLst>
              <a:ext uri="{FF2B5EF4-FFF2-40B4-BE49-F238E27FC236}">
                <a16:creationId xmlns:a16="http://schemas.microsoft.com/office/drawing/2014/main" id="{2819C75D-4819-AAD5-C329-8A6D2E20E5FD}"/>
              </a:ext>
            </a:extLst>
          </p:cNvPr>
          <p:cNvSpPr txBox="1"/>
          <p:nvPr/>
        </p:nvSpPr>
        <p:spPr>
          <a:xfrm>
            <a:off x="646111" y="1751926"/>
            <a:ext cx="3422732" cy="369332"/>
          </a:xfrm>
          <a:prstGeom prst="rect">
            <a:avLst/>
          </a:prstGeom>
          <a:noFill/>
        </p:spPr>
        <p:txBody>
          <a:bodyPr wrap="none" rtlCol="0">
            <a:spAutoFit/>
          </a:bodyPr>
          <a:lstStyle/>
          <a:p>
            <a:r>
              <a:rPr lang="hu-HU" dirty="0"/>
              <a:t>Pythonban való megfelelője:</a:t>
            </a:r>
          </a:p>
        </p:txBody>
      </p:sp>
      <p:sp>
        <p:nvSpPr>
          <p:cNvPr id="3" name="TextBox 2"/>
          <p:cNvSpPr txBox="1"/>
          <p:nvPr/>
        </p:nvSpPr>
        <p:spPr>
          <a:xfrm>
            <a:off x="11879094" y="6488668"/>
            <a:ext cx="312906" cy="369332"/>
          </a:xfrm>
          <a:prstGeom prst="rect">
            <a:avLst/>
          </a:prstGeom>
          <a:noFill/>
        </p:spPr>
        <p:txBody>
          <a:bodyPr wrap="none" rtlCol="0">
            <a:spAutoFit/>
          </a:bodyPr>
          <a:lstStyle/>
          <a:p>
            <a:r>
              <a:rPr lang="uk-UA" dirty="0"/>
              <a:t>4</a:t>
            </a:r>
          </a:p>
        </p:txBody>
      </p:sp>
      <p:pic>
        <p:nvPicPr>
          <p:cNvPr id="10" name="Picture 9">
            <a:extLst>
              <a:ext uri="{FF2B5EF4-FFF2-40B4-BE49-F238E27FC236}">
                <a16:creationId xmlns:a16="http://schemas.microsoft.com/office/drawing/2014/main" id="{063894C0-8213-CE17-C145-B17BAC5ED708}"/>
              </a:ext>
            </a:extLst>
          </p:cNvPr>
          <p:cNvPicPr>
            <a:picLocks noChangeAspect="1"/>
          </p:cNvPicPr>
          <p:nvPr/>
        </p:nvPicPr>
        <p:blipFill>
          <a:blip r:embed="rId3" cstate="print"/>
          <a:stretch>
            <a:fillRect/>
          </a:stretch>
        </p:blipFill>
        <p:spPr>
          <a:xfrm>
            <a:off x="6790506" y="2534576"/>
            <a:ext cx="4525006" cy="2772162"/>
          </a:xfrm>
          <a:prstGeom prst="rect">
            <a:avLst/>
          </a:prstGeom>
        </p:spPr>
      </p:pic>
      <p:cxnSp>
        <p:nvCxnSpPr>
          <p:cNvPr id="14" name="Straight Arrow Connector 13">
            <a:extLst>
              <a:ext uri="{FF2B5EF4-FFF2-40B4-BE49-F238E27FC236}">
                <a16:creationId xmlns:a16="http://schemas.microsoft.com/office/drawing/2014/main" id="{BE001D64-3BE8-E3EF-3AA4-FD901C67228C}"/>
              </a:ext>
            </a:extLst>
          </p:cNvPr>
          <p:cNvCxnSpPr/>
          <p:nvPr/>
        </p:nvCxnSpPr>
        <p:spPr>
          <a:xfrm flipH="1">
            <a:off x="7150608" y="3849624"/>
            <a:ext cx="484632" cy="38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4076317-8D0B-1AF9-A3CA-9FDBDDDFAA5F}"/>
              </a:ext>
            </a:extLst>
          </p:cNvPr>
          <p:cNvSpPr txBox="1"/>
          <p:nvPr/>
        </p:nvSpPr>
        <p:spPr>
          <a:xfrm>
            <a:off x="7714854" y="3689824"/>
            <a:ext cx="2613216" cy="461665"/>
          </a:xfrm>
          <a:prstGeom prst="rect">
            <a:avLst/>
          </a:prstGeom>
          <a:noFill/>
          <a:ln>
            <a:solidFill>
              <a:schemeClr val="tx1"/>
            </a:solidFill>
          </a:ln>
        </p:spPr>
        <p:txBody>
          <a:bodyPr wrap="none" rtlCol="0">
            <a:spAutoFit/>
          </a:bodyPr>
          <a:lstStyle/>
          <a:p>
            <a:r>
              <a:rPr lang="hu-HU" sz="1200" dirty="0"/>
              <a:t>a </a:t>
            </a:r>
            <a:r>
              <a:rPr lang="hu-HU" sz="1200" dirty="0" err="1"/>
              <a:t>Lua</a:t>
            </a:r>
            <a:r>
              <a:rPr lang="hu-HU" sz="1200" dirty="0"/>
              <a:t> nem dob hibát ismeretlen </a:t>
            </a:r>
          </a:p>
          <a:p>
            <a:r>
              <a:rPr lang="hu-HU" sz="1200" dirty="0"/>
              <a:t>változó esetén, hanem </a:t>
            </a:r>
            <a:r>
              <a:rPr lang="hu-HU" sz="1200" dirty="0" err="1"/>
              <a:t>nil</a:t>
            </a:r>
            <a:r>
              <a:rPr lang="hu-HU" sz="1200" dirty="0"/>
              <a:t>-t!</a:t>
            </a:r>
          </a:p>
        </p:txBody>
      </p:sp>
    </p:spTree>
    <p:extLst>
      <p:ext uri="{BB962C8B-B14F-4D97-AF65-F5344CB8AC3E}">
        <p14:creationId xmlns:p14="http://schemas.microsoft.com/office/powerpoint/2010/main" val="4265944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2D41D-E66B-32BE-E9D7-CD0F0DFA323A}"/>
              </a:ext>
            </a:extLst>
          </p:cNvPr>
          <p:cNvSpPr>
            <a:spLocks noGrp="1"/>
          </p:cNvSpPr>
          <p:nvPr>
            <p:ph type="title"/>
          </p:nvPr>
        </p:nvSpPr>
        <p:spPr/>
        <p:txBody>
          <a:bodyPr/>
          <a:lstStyle/>
          <a:p>
            <a:r>
              <a:rPr lang="hu-HU" dirty="0"/>
              <a:t>Bevezetés a </a:t>
            </a:r>
            <a:r>
              <a:rPr lang="hu-HU" dirty="0" err="1"/>
              <a:t>Lua-ba</a:t>
            </a:r>
            <a:r>
              <a:rPr lang="hu-HU" dirty="0"/>
              <a:t>: Alapvető szintaktika</a:t>
            </a:r>
          </a:p>
        </p:txBody>
      </p:sp>
      <p:sp>
        <p:nvSpPr>
          <p:cNvPr id="8" name="TextBox 7">
            <a:extLst>
              <a:ext uri="{FF2B5EF4-FFF2-40B4-BE49-F238E27FC236}">
                <a16:creationId xmlns:a16="http://schemas.microsoft.com/office/drawing/2014/main" id="{B3FAE632-2773-5241-3B03-5BB3D3EB4FB8}"/>
              </a:ext>
            </a:extLst>
          </p:cNvPr>
          <p:cNvSpPr txBox="1"/>
          <p:nvPr/>
        </p:nvSpPr>
        <p:spPr>
          <a:xfrm>
            <a:off x="646111" y="1724816"/>
            <a:ext cx="3422732" cy="369332"/>
          </a:xfrm>
          <a:prstGeom prst="rect">
            <a:avLst/>
          </a:prstGeom>
          <a:noFill/>
        </p:spPr>
        <p:txBody>
          <a:bodyPr wrap="none" rtlCol="0">
            <a:spAutoFit/>
          </a:bodyPr>
          <a:lstStyle/>
          <a:p>
            <a:r>
              <a:rPr lang="hu-HU" dirty="0"/>
              <a:t>Pythonban való megfelelője:</a:t>
            </a:r>
          </a:p>
        </p:txBody>
      </p:sp>
      <p:sp>
        <p:nvSpPr>
          <p:cNvPr id="3" name="TextBox 2"/>
          <p:cNvSpPr txBox="1"/>
          <p:nvPr/>
        </p:nvSpPr>
        <p:spPr>
          <a:xfrm>
            <a:off x="11879094" y="6488668"/>
            <a:ext cx="312906" cy="369332"/>
          </a:xfrm>
          <a:prstGeom prst="rect">
            <a:avLst/>
          </a:prstGeom>
          <a:noFill/>
        </p:spPr>
        <p:txBody>
          <a:bodyPr wrap="none" rtlCol="0">
            <a:spAutoFit/>
          </a:bodyPr>
          <a:lstStyle/>
          <a:p>
            <a:r>
              <a:rPr lang="uk-UA" dirty="0"/>
              <a:t>5</a:t>
            </a:r>
          </a:p>
        </p:txBody>
      </p:sp>
      <p:pic>
        <p:nvPicPr>
          <p:cNvPr id="6" name="Picture 5" descr="A white square with green and red text&#10;&#10;Description automatically generated">
            <a:extLst>
              <a:ext uri="{FF2B5EF4-FFF2-40B4-BE49-F238E27FC236}">
                <a16:creationId xmlns:a16="http://schemas.microsoft.com/office/drawing/2014/main" id="{7D722455-8869-8899-A743-372E02B6E1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985" y="2102661"/>
            <a:ext cx="3422732" cy="349158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6860E6E5-9EC5-6946-B662-0832F426AE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094148"/>
            <a:ext cx="3422732" cy="3491580"/>
          </a:xfrm>
          <a:prstGeom prst="rect">
            <a:avLst/>
          </a:prstGeom>
        </p:spPr>
      </p:pic>
    </p:spTree>
    <p:extLst>
      <p:ext uri="{BB962C8B-B14F-4D97-AF65-F5344CB8AC3E}">
        <p14:creationId xmlns:p14="http://schemas.microsoft.com/office/powerpoint/2010/main" val="2505449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9B54-EE2C-5ADE-30ED-C998726379F7}"/>
              </a:ext>
            </a:extLst>
          </p:cNvPr>
          <p:cNvSpPr>
            <a:spLocks noGrp="1"/>
          </p:cNvSpPr>
          <p:nvPr>
            <p:ph type="title"/>
          </p:nvPr>
        </p:nvSpPr>
        <p:spPr/>
        <p:txBody>
          <a:bodyPr/>
          <a:lstStyle/>
          <a:p>
            <a:r>
              <a:rPr lang="hu-HU" dirty="0"/>
              <a:t>Bevezetés a </a:t>
            </a:r>
            <a:r>
              <a:rPr lang="hu-HU" dirty="0" err="1"/>
              <a:t>Lua-ba</a:t>
            </a:r>
            <a:r>
              <a:rPr lang="hu-HU" dirty="0"/>
              <a:t>: Alapvető szintaktika</a:t>
            </a:r>
          </a:p>
        </p:txBody>
      </p:sp>
      <p:pic>
        <p:nvPicPr>
          <p:cNvPr id="5" name="Content Placeholder 4">
            <a:extLst>
              <a:ext uri="{FF2B5EF4-FFF2-40B4-BE49-F238E27FC236}">
                <a16:creationId xmlns:a16="http://schemas.microsoft.com/office/drawing/2014/main" id="{1DBCBDB3-56EE-13E9-10C9-F7D465CED2F9}"/>
              </a:ext>
            </a:extLst>
          </p:cNvPr>
          <p:cNvPicPr>
            <a:picLocks noGrp="1" noChangeAspect="1"/>
          </p:cNvPicPr>
          <p:nvPr>
            <p:ph idx="1"/>
          </p:nvPr>
        </p:nvPicPr>
        <p:blipFill>
          <a:blip r:embed="rId2" cstate="print"/>
          <a:stretch>
            <a:fillRect/>
          </a:stretch>
        </p:blipFill>
        <p:spPr>
          <a:xfrm>
            <a:off x="747903" y="2577672"/>
            <a:ext cx="3772426" cy="1247949"/>
          </a:xfrm>
        </p:spPr>
      </p:pic>
      <p:sp>
        <p:nvSpPr>
          <p:cNvPr id="6" name="TextBox 5">
            <a:extLst>
              <a:ext uri="{FF2B5EF4-FFF2-40B4-BE49-F238E27FC236}">
                <a16:creationId xmlns:a16="http://schemas.microsoft.com/office/drawing/2014/main" id="{F08C0836-C1D2-E217-1C4A-CFC2954D29B3}"/>
              </a:ext>
            </a:extLst>
          </p:cNvPr>
          <p:cNvSpPr txBox="1"/>
          <p:nvPr/>
        </p:nvSpPr>
        <p:spPr>
          <a:xfrm>
            <a:off x="646111" y="2208340"/>
            <a:ext cx="3422732" cy="369332"/>
          </a:xfrm>
          <a:prstGeom prst="rect">
            <a:avLst/>
          </a:prstGeom>
          <a:noFill/>
        </p:spPr>
        <p:txBody>
          <a:bodyPr wrap="none" rtlCol="0">
            <a:spAutoFit/>
          </a:bodyPr>
          <a:lstStyle/>
          <a:p>
            <a:r>
              <a:rPr lang="hu-HU" dirty="0"/>
              <a:t>Pythonban való megfelelője:</a:t>
            </a:r>
          </a:p>
        </p:txBody>
      </p:sp>
      <p:sp>
        <p:nvSpPr>
          <p:cNvPr id="3" name="TextBox 2"/>
          <p:cNvSpPr txBox="1"/>
          <p:nvPr/>
        </p:nvSpPr>
        <p:spPr>
          <a:xfrm>
            <a:off x="11879094" y="6488668"/>
            <a:ext cx="312906" cy="369332"/>
          </a:xfrm>
          <a:prstGeom prst="rect">
            <a:avLst/>
          </a:prstGeom>
          <a:noFill/>
        </p:spPr>
        <p:txBody>
          <a:bodyPr wrap="none" rtlCol="0">
            <a:spAutoFit/>
          </a:bodyPr>
          <a:lstStyle/>
          <a:p>
            <a:r>
              <a:rPr lang="uk-UA" dirty="0"/>
              <a:t>6</a:t>
            </a:r>
          </a:p>
        </p:txBody>
      </p:sp>
      <p:pic>
        <p:nvPicPr>
          <p:cNvPr id="7" name="Picture 6">
            <a:extLst>
              <a:ext uri="{FF2B5EF4-FFF2-40B4-BE49-F238E27FC236}">
                <a16:creationId xmlns:a16="http://schemas.microsoft.com/office/drawing/2014/main" id="{E8030BE6-9294-2F26-DE7C-63F87CACA02A}"/>
              </a:ext>
            </a:extLst>
          </p:cNvPr>
          <p:cNvPicPr>
            <a:picLocks noChangeAspect="1"/>
          </p:cNvPicPr>
          <p:nvPr/>
        </p:nvPicPr>
        <p:blipFill>
          <a:blip r:embed="rId3" cstate="print"/>
          <a:stretch>
            <a:fillRect/>
          </a:stretch>
        </p:blipFill>
        <p:spPr>
          <a:xfrm>
            <a:off x="738376" y="2577672"/>
            <a:ext cx="3781953" cy="2191056"/>
          </a:xfrm>
          <a:prstGeom prst="rect">
            <a:avLst/>
          </a:prstGeom>
        </p:spPr>
      </p:pic>
      <p:pic>
        <p:nvPicPr>
          <p:cNvPr id="10" name="Picture 9" descr="A black rectangular object with colorful text&#10;&#10;Description automatically generated">
            <a:extLst>
              <a:ext uri="{FF2B5EF4-FFF2-40B4-BE49-F238E27FC236}">
                <a16:creationId xmlns:a16="http://schemas.microsoft.com/office/drawing/2014/main" id="{FAA8C9A7-D585-B9E3-C79C-F9768B3B6A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5460" y="2460461"/>
            <a:ext cx="3772426" cy="2730319"/>
          </a:xfrm>
          <a:prstGeom prst="rect">
            <a:avLst/>
          </a:prstGeom>
        </p:spPr>
      </p:pic>
      <p:pic>
        <p:nvPicPr>
          <p:cNvPr id="12" name="Picture 11" descr="A screen shot of a computer program&#10;&#10;Description automatically generated">
            <a:extLst>
              <a:ext uri="{FF2B5EF4-FFF2-40B4-BE49-F238E27FC236}">
                <a16:creationId xmlns:a16="http://schemas.microsoft.com/office/drawing/2014/main" id="{62D8AA48-A250-5ABD-B2FC-73CDCFD6D2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5460" y="2267670"/>
            <a:ext cx="3772426" cy="3115899"/>
          </a:xfrm>
          <a:prstGeom prst="rect">
            <a:avLst/>
          </a:prstGeom>
        </p:spPr>
      </p:pic>
      <p:pic>
        <p:nvPicPr>
          <p:cNvPr id="14" name="Picture 13" descr="A screen shot of a computer program&#10;&#10;Description automatically generated">
            <a:extLst>
              <a:ext uri="{FF2B5EF4-FFF2-40B4-BE49-F238E27FC236}">
                <a16:creationId xmlns:a16="http://schemas.microsoft.com/office/drawing/2014/main" id="{E51F7695-28DC-8768-72F0-72C3E2F74D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5460" y="2267670"/>
            <a:ext cx="3772426" cy="3230587"/>
          </a:xfrm>
          <a:prstGeom prst="rect">
            <a:avLst/>
          </a:prstGeom>
        </p:spPr>
      </p:pic>
    </p:spTree>
    <p:extLst>
      <p:ext uri="{BB962C8B-B14F-4D97-AF65-F5344CB8AC3E}">
        <p14:creationId xmlns:p14="http://schemas.microsoft.com/office/powerpoint/2010/main" val="3818384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B5C3-1409-CB6F-A87D-A11DED101249}"/>
              </a:ext>
            </a:extLst>
          </p:cNvPr>
          <p:cNvSpPr>
            <a:spLocks noGrp="1"/>
          </p:cNvSpPr>
          <p:nvPr>
            <p:ph type="title"/>
          </p:nvPr>
        </p:nvSpPr>
        <p:spPr/>
        <p:txBody>
          <a:bodyPr/>
          <a:lstStyle/>
          <a:p>
            <a:r>
              <a:rPr lang="hu-HU" dirty="0"/>
              <a:t>Bevezetés a </a:t>
            </a:r>
            <a:r>
              <a:rPr lang="hu-HU" dirty="0" err="1"/>
              <a:t>Lua-ba</a:t>
            </a:r>
            <a:r>
              <a:rPr lang="hu-HU" dirty="0"/>
              <a:t>: Alapvető szintaktika</a:t>
            </a:r>
          </a:p>
        </p:txBody>
      </p:sp>
      <p:pic>
        <p:nvPicPr>
          <p:cNvPr id="5" name="Content Placeholder 4" descr="A screen shot of a computer code&#10;&#10;Description automatically generated">
            <a:extLst>
              <a:ext uri="{FF2B5EF4-FFF2-40B4-BE49-F238E27FC236}">
                <a16:creationId xmlns:a16="http://schemas.microsoft.com/office/drawing/2014/main" id="{7EC1BD30-813D-CBC1-BCCF-906E43EF728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47360" y="1997678"/>
            <a:ext cx="5449889" cy="3191648"/>
          </a:xfrm>
        </p:spPr>
      </p:pic>
      <p:pic>
        <p:nvPicPr>
          <p:cNvPr id="7" name="Picture 6">
            <a:extLst>
              <a:ext uri="{FF2B5EF4-FFF2-40B4-BE49-F238E27FC236}">
                <a16:creationId xmlns:a16="http://schemas.microsoft.com/office/drawing/2014/main" id="{8AB7413F-5F2D-3E0B-799B-3C8BEC25134F}"/>
              </a:ext>
            </a:extLst>
          </p:cNvPr>
          <p:cNvPicPr>
            <a:picLocks noChangeAspect="1"/>
          </p:cNvPicPr>
          <p:nvPr/>
        </p:nvPicPr>
        <p:blipFill>
          <a:blip r:embed="rId3" cstate="print"/>
          <a:stretch>
            <a:fillRect/>
          </a:stretch>
        </p:blipFill>
        <p:spPr>
          <a:xfrm>
            <a:off x="707103" y="2455106"/>
            <a:ext cx="3905795" cy="2276793"/>
          </a:xfrm>
          <a:prstGeom prst="rect">
            <a:avLst/>
          </a:prstGeom>
        </p:spPr>
      </p:pic>
      <p:sp>
        <p:nvSpPr>
          <p:cNvPr id="8" name="TextBox 7">
            <a:extLst>
              <a:ext uri="{FF2B5EF4-FFF2-40B4-BE49-F238E27FC236}">
                <a16:creationId xmlns:a16="http://schemas.microsoft.com/office/drawing/2014/main" id="{342C712B-8442-461C-EACD-FA58949D6501}"/>
              </a:ext>
            </a:extLst>
          </p:cNvPr>
          <p:cNvSpPr txBox="1"/>
          <p:nvPr/>
        </p:nvSpPr>
        <p:spPr>
          <a:xfrm>
            <a:off x="646111" y="2030532"/>
            <a:ext cx="3422732" cy="369332"/>
          </a:xfrm>
          <a:prstGeom prst="rect">
            <a:avLst/>
          </a:prstGeom>
          <a:noFill/>
        </p:spPr>
        <p:txBody>
          <a:bodyPr wrap="none" rtlCol="0">
            <a:spAutoFit/>
          </a:bodyPr>
          <a:lstStyle/>
          <a:p>
            <a:r>
              <a:rPr lang="hu-HU" dirty="0"/>
              <a:t>Pythonban való megfelelője:</a:t>
            </a:r>
          </a:p>
        </p:txBody>
      </p:sp>
      <p:sp>
        <p:nvSpPr>
          <p:cNvPr id="3" name="TextBox 2"/>
          <p:cNvSpPr txBox="1"/>
          <p:nvPr/>
        </p:nvSpPr>
        <p:spPr>
          <a:xfrm>
            <a:off x="11879094" y="6488668"/>
            <a:ext cx="312906" cy="369332"/>
          </a:xfrm>
          <a:prstGeom prst="rect">
            <a:avLst/>
          </a:prstGeom>
          <a:noFill/>
        </p:spPr>
        <p:txBody>
          <a:bodyPr wrap="none" rtlCol="0">
            <a:spAutoFit/>
          </a:bodyPr>
          <a:lstStyle/>
          <a:p>
            <a:r>
              <a:rPr lang="uk-UA" dirty="0"/>
              <a:t>7</a:t>
            </a:r>
          </a:p>
        </p:txBody>
      </p:sp>
    </p:spTree>
    <p:extLst>
      <p:ext uri="{BB962C8B-B14F-4D97-AF65-F5344CB8AC3E}">
        <p14:creationId xmlns:p14="http://schemas.microsoft.com/office/powerpoint/2010/main" val="2197592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563C-0F94-B735-3D4E-C5FB1A8E0B8F}"/>
              </a:ext>
            </a:extLst>
          </p:cNvPr>
          <p:cNvSpPr>
            <a:spLocks noGrp="1"/>
          </p:cNvSpPr>
          <p:nvPr>
            <p:ph type="title"/>
          </p:nvPr>
        </p:nvSpPr>
        <p:spPr/>
        <p:txBody>
          <a:bodyPr/>
          <a:lstStyle/>
          <a:p>
            <a:r>
              <a:rPr lang="hu-HU" dirty="0"/>
              <a:t>Bevezetés a </a:t>
            </a:r>
            <a:r>
              <a:rPr lang="hu-HU" dirty="0" err="1"/>
              <a:t>Lua-ba</a:t>
            </a:r>
            <a:r>
              <a:rPr lang="hu-HU" dirty="0"/>
              <a:t>: Alapvető szintaktika</a:t>
            </a:r>
          </a:p>
        </p:txBody>
      </p:sp>
      <p:sp>
        <p:nvSpPr>
          <p:cNvPr id="3" name="Content Placeholder 2">
            <a:extLst>
              <a:ext uri="{FF2B5EF4-FFF2-40B4-BE49-F238E27FC236}">
                <a16:creationId xmlns:a16="http://schemas.microsoft.com/office/drawing/2014/main" id="{956F8C89-5545-5A92-51E6-F665950090C5}"/>
              </a:ext>
            </a:extLst>
          </p:cNvPr>
          <p:cNvSpPr>
            <a:spLocks noGrp="1"/>
          </p:cNvSpPr>
          <p:nvPr>
            <p:ph idx="1"/>
          </p:nvPr>
        </p:nvSpPr>
        <p:spPr>
          <a:xfrm>
            <a:off x="719264" y="2007198"/>
            <a:ext cx="8946541" cy="4195481"/>
          </a:xfrm>
        </p:spPr>
        <p:txBody>
          <a:bodyPr/>
          <a:lstStyle/>
          <a:p>
            <a:r>
              <a:rPr lang="hu-HU" dirty="0"/>
              <a:t>Feltételes szerkezet:</a:t>
            </a:r>
            <a:br>
              <a:rPr lang="hu-HU" dirty="0"/>
            </a:br>
            <a:endParaRPr lang="hu-HU" dirty="0"/>
          </a:p>
        </p:txBody>
      </p:sp>
      <p:pic>
        <p:nvPicPr>
          <p:cNvPr id="5" name="Picture 4" descr="A black rectangular with yellow and red text&#10;&#10;Description automatically generated with medium confidence">
            <a:extLst>
              <a:ext uri="{FF2B5EF4-FFF2-40B4-BE49-F238E27FC236}">
                <a16:creationId xmlns:a16="http://schemas.microsoft.com/office/drawing/2014/main" id="{EF0A4BF2-08F3-7D55-063F-162795118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1397" y="2908124"/>
            <a:ext cx="5621339" cy="2909017"/>
          </a:xfrm>
          <a:prstGeom prst="rect">
            <a:avLst/>
          </a:prstGeom>
        </p:spPr>
      </p:pic>
      <p:sp>
        <p:nvSpPr>
          <p:cNvPr id="8" name="TextBox 7">
            <a:extLst>
              <a:ext uri="{FF2B5EF4-FFF2-40B4-BE49-F238E27FC236}">
                <a16:creationId xmlns:a16="http://schemas.microsoft.com/office/drawing/2014/main" id="{113D42DD-5F95-1474-0EC3-2002C6477307}"/>
              </a:ext>
            </a:extLst>
          </p:cNvPr>
          <p:cNvSpPr txBox="1"/>
          <p:nvPr/>
        </p:nvSpPr>
        <p:spPr>
          <a:xfrm>
            <a:off x="719264" y="2538792"/>
            <a:ext cx="3422732" cy="369332"/>
          </a:xfrm>
          <a:prstGeom prst="rect">
            <a:avLst/>
          </a:prstGeom>
          <a:noFill/>
        </p:spPr>
        <p:txBody>
          <a:bodyPr wrap="none" rtlCol="0">
            <a:spAutoFit/>
          </a:bodyPr>
          <a:lstStyle/>
          <a:p>
            <a:r>
              <a:rPr lang="hu-HU" dirty="0"/>
              <a:t>Pythonban való megfelelője:</a:t>
            </a:r>
          </a:p>
        </p:txBody>
      </p:sp>
      <p:sp>
        <p:nvSpPr>
          <p:cNvPr id="4" name="TextBox 3"/>
          <p:cNvSpPr txBox="1"/>
          <p:nvPr/>
        </p:nvSpPr>
        <p:spPr>
          <a:xfrm>
            <a:off x="11879094" y="6488668"/>
            <a:ext cx="312906" cy="369332"/>
          </a:xfrm>
          <a:prstGeom prst="rect">
            <a:avLst/>
          </a:prstGeom>
          <a:noFill/>
        </p:spPr>
        <p:txBody>
          <a:bodyPr wrap="none" rtlCol="0">
            <a:spAutoFit/>
          </a:bodyPr>
          <a:lstStyle/>
          <a:p>
            <a:r>
              <a:rPr lang="uk-UA" dirty="0"/>
              <a:t>8</a:t>
            </a:r>
          </a:p>
        </p:txBody>
      </p:sp>
      <p:pic>
        <p:nvPicPr>
          <p:cNvPr id="9" name="Picture 8" descr="A screenshot of a computer code&#10;&#10;Description automatically generated">
            <a:extLst>
              <a:ext uri="{FF2B5EF4-FFF2-40B4-BE49-F238E27FC236}">
                <a16:creationId xmlns:a16="http://schemas.microsoft.com/office/drawing/2014/main" id="{BB23A3E2-AF97-58DC-9C3B-BA01585D0E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264" y="2908124"/>
            <a:ext cx="4863596" cy="3418282"/>
          </a:xfrm>
          <a:prstGeom prst="rect">
            <a:avLst/>
          </a:prstGeom>
        </p:spPr>
      </p:pic>
    </p:spTree>
    <p:extLst>
      <p:ext uri="{BB962C8B-B14F-4D97-AF65-F5344CB8AC3E}">
        <p14:creationId xmlns:p14="http://schemas.microsoft.com/office/powerpoint/2010/main" val="2305726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
  <TotalTime>229</TotalTime>
  <Words>1044</Words>
  <Application>Microsoft Office PowerPoint</Application>
  <PresentationFormat>Widescreen</PresentationFormat>
  <Paragraphs>111</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Century Gothic</vt:lpstr>
      <vt:lpstr>Söhne</vt:lpstr>
      <vt:lpstr>Wingdings 3</vt:lpstr>
      <vt:lpstr>Ion</vt:lpstr>
      <vt:lpstr>Lua – Bevezetés</vt:lpstr>
      <vt:lpstr>Lua – Története:</vt:lpstr>
      <vt:lpstr>Mi is a Lua?</vt:lpstr>
      <vt:lpstr>Miért annyira gyors a Lua?</vt:lpstr>
      <vt:lpstr>Bevezetés a Lua-ba: Alapvető szintaktika</vt:lpstr>
      <vt:lpstr>Bevezetés a Lua-ba: Alapvető szintaktika</vt:lpstr>
      <vt:lpstr>Bevezetés a Lua-ba: Alapvető szintaktika</vt:lpstr>
      <vt:lpstr>Bevezetés a Lua-ba: Alapvető szintaktika</vt:lpstr>
      <vt:lpstr>Bevezetés a Lua-ba: Alapvető szintaktika</vt:lpstr>
      <vt:lpstr>Bevezetés a Lua-ba: Alapvető szintaktika</vt:lpstr>
      <vt:lpstr>Bevezetés a Lua-ba: Alapvető szintaktika</vt:lpstr>
      <vt:lpstr>Bevezetés a Lua-ba: Alapvető szintaktika</vt:lpstr>
      <vt:lpstr>Bevezetés a Lua-ba: Táblák</vt:lpstr>
      <vt:lpstr>Bevezetés a Lua-ba: Táblák</vt:lpstr>
      <vt:lpstr>Bevezetés a Lua-ba: Táblák (folyt.)</vt:lpstr>
      <vt:lpstr>Bevezetés a Lua-ba: Táblák</vt:lpstr>
      <vt:lpstr>Bevezetés a Lua-ba: Sztring </vt:lpstr>
      <vt:lpstr>Bevezetés a Lua-ba: local</vt:lpstr>
      <vt:lpstr>Bevezetés a Lua-ba: Classok</vt:lpstr>
      <vt:lpstr>Mire jó a Lua? Mire használják?</vt:lpstr>
      <vt:lpstr>Hol használják a Lua-t?  Gyakorlati példa #1 – Minecraft MOD</vt:lpstr>
      <vt:lpstr>Hol használják a Lua-t?  Gyakorlati példa #2 – CSGO Hack CFG</vt:lpstr>
      <vt:lpstr>Hol használják a Lua-t?  Gyakorlati példa #3 – micro text editor</vt:lpstr>
      <vt:lpstr>Hol használják a Lua-t?  Gyakorlati példa #4 – Roblox Pluginok</vt:lpstr>
      <vt:lpstr>Hol használják a Lua-t?  Gyakorlati példa #5 – GTA 5 Modmenü</vt:lpstr>
      <vt:lpstr>Kódrészlet: MTA Inventory Rendszer (+600 játékos alatt stressz tesztelve)</vt:lpstr>
      <vt:lpstr>És a végére egy tévhit megcáfolása, miszerint a Lua csak pár soros szkriptek megírására szolgálhat:</vt:lpstr>
      <vt:lpstr>Köszönöm szépen a figyelmet!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LUA – Bevezetés</dc:title>
  <dc:creator>Patrik Huzina</dc:creator>
  <cp:lastModifiedBy>Patrik Huzina</cp:lastModifiedBy>
  <cp:revision>92</cp:revision>
  <dcterms:created xsi:type="dcterms:W3CDTF">2023-11-12T21:46:09Z</dcterms:created>
  <dcterms:modified xsi:type="dcterms:W3CDTF">2023-11-21T13:47:04Z</dcterms:modified>
</cp:coreProperties>
</file>